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7"/>
  </p:notesMasterIdLst>
  <p:sldIdLst>
    <p:sldId id="256" r:id="rId2"/>
    <p:sldId id="332" r:id="rId3"/>
    <p:sldId id="333" r:id="rId4"/>
    <p:sldId id="334" r:id="rId5"/>
    <p:sldId id="335" r:id="rId6"/>
    <p:sldId id="338" r:id="rId7"/>
    <p:sldId id="265" r:id="rId8"/>
    <p:sldId id="266" r:id="rId9"/>
    <p:sldId id="339" r:id="rId10"/>
    <p:sldId id="340" r:id="rId11"/>
    <p:sldId id="341" r:id="rId12"/>
    <p:sldId id="267" r:id="rId13"/>
    <p:sldId id="342" r:id="rId14"/>
    <p:sldId id="343" r:id="rId15"/>
    <p:sldId id="345" r:id="rId16"/>
    <p:sldId id="350" r:id="rId17"/>
    <p:sldId id="353" r:id="rId18"/>
    <p:sldId id="270" r:id="rId19"/>
    <p:sldId id="291" r:id="rId20"/>
    <p:sldId id="356" r:id="rId21"/>
    <p:sldId id="357" r:id="rId22"/>
    <p:sldId id="272" r:id="rId23"/>
    <p:sldId id="268" r:id="rId24"/>
    <p:sldId id="260" r:id="rId25"/>
    <p:sldId id="360" r:id="rId26"/>
    <p:sldId id="361" r:id="rId27"/>
    <p:sldId id="259" r:id="rId28"/>
    <p:sldId id="362" r:id="rId29"/>
    <p:sldId id="375" r:id="rId30"/>
    <p:sldId id="364" r:id="rId31"/>
    <p:sldId id="365" r:id="rId32"/>
    <p:sldId id="366" r:id="rId33"/>
    <p:sldId id="367" r:id="rId34"/>
    <p:sldId id="368" r:id="rId35"/>
    <p:sldId id="369" r:id="rId36"/>
    <p:sldId id="371" r:id="rId37"/>
    <p:sldId id="372" r:id="rId38"/>
    <p:sldId id="373" r:id="rId39"/>
    <p:sldId id="374" r:id="rId40"/>
    <p:sldId id="363" r:id="rId41"/>
    <p:sldId id="292" r:id="rId42"/>
    <p:sldId id="379" r:id="rId43"/>
    <p:sldId id="382" r:id="rId44"/>
    <p:sldId id="383" r:id="rId45"/>
    <p:sldId id="384" r:id="rId46"/>
    <p:sldId id="296" r:id="rId47"/>
    <p:sldId id="390" r:id="rId48"/>
    <p:sldId id="391" r:id="rId49"/>
    <p:sldId id="297" r:id="rId50"/>
    <p:sldId id="392" r:id="rId51"/>
    <p:sldId id="393" r:id="rId52"/>
    <p:sldId id="293" r:id="rId53"/>
    <p:sldId id="299" r:id="rId54"/>
    <p:sldId id="300" r:id="rId55"/>
    <p:sldId id="396" r:id="rId56"/>
    <p:sldId id="397" r:id="rId57"/>
    <p:sldId id="301" r:id="rId58"/>
    <p:sldId id="398" r:id="rId59"/>
    <p:sldId id="399" r:id="rId60"/>
    <p:sldId id="302" r:id="rId61"/>
    <p:sldId id="406" r:id="rId62"/>
    <p:sldId id="407" r:id="rId63"/>
    <p:sldId id="410" r:id="rId64"/>
    <p:sldId id="280" r:id="rId65"/>
    <p:sldId id="411" r:id="rId66"/>
    <p:sldId id="412" r:id="rId67"/>
    <p:sldId id="294" r:id="rId68"/>
    <p:sldId id="304" r:id="rId69"/>
    <p:sldId id="305" r:id="rId70"/>
    <p:sldId id="415" r:id="rId71"/>
    <p:sldId id="416" r:id="rId72"/>
    <p:sldId id="306" r:id="rId73"/>
    <p:sldId id="417" r:id="rId74"/>
    <p:sldId id="418" r:id="rId75"/>
    <p:sldId id="307" r:id="rId76"/>
    <p:sldId id="419" r:id="rId77"/>
    <p:sldId id="420" r:id="rId78"/>
    <p:sldId id="273" r:id="rId79"/>
    <p:sldId id="312" r:id="rId80"/>
    <p:sldId id="422" r:id="rId81"/>
    <p:sldId id="423" r:id="rId82"/>
    <p:sldId id="424" r:id="rId83"/>
    <p:sldId id="425" r:id="rId84"/>
    <p:sldId id="426" r:id="rId85"/>
    <p:sldId id="435" r:id="rId86"/>
    <p:sldId id="427" r:id="rId87"/>
    <p:sldId id="436" r:id="rId88"/>
    <p:sldId id="428" r:id="rId89"/>
    <p:sldId id="284" r:id="rId90"/>
    <p:sldId id="285" r:id="rId91"/>
    <p:sldId id="286" r:id="rId92"/>
    <p:sldId id="287" r:id="rId93"/>
    <p:sldId id="290" r:id="rId94"/>
    <p:sldId id="288" r:id="rId95"/>
    <p:sldId id="289" r:id="rId96"/>
    <p:sldId id="434" r:id="rId97"/>
    <p:sldId id="429" r:id="rId98"/>
    <p:sldId id="430" r:id="rId99"/>
    <p:sldId id="431" r:id="rId100"/>
    <p:sldId id="432" r:id="rId101"/>
    <p:sldId id="308" r:id="rId102"/>
    <p:sldId id="330" r:id="rId103"/>
    <p:sldId id="261" r:id="rId104"/>
    <p:sldId id="258" r:id="rId105"/>
    <p:sldId id="433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D3269069-5F00-4DAB-8FC7-B15B0844C358}">
          <p14:sldIdLst>
            <p14:sldId id="256"/>
          </p14:sldIdLst>
        </p14:section>
        <p14:section name="Machine Learning / Deep Learning Intro" id="{2C78FC15-030D-4AD8-B165-09E50A27529E}">
          <p14:sldIdLst>
            <p14:sldId id="332"/>
            <p14:sldId id="333"/>
            <p14:sldId id="334"/>
            <p14:sldId id="335"/>
            <p14:sldId id="338"/>
            <p14:sldId id="265"/>
            <p14:sldId id="266"/>
            <p14:sldId id="339"/>
            <p14:sldId id="340"/>
            <p14:sldId id="341"/>
            <p14:sldId id="267"/>
            <p14:sldId id="342"/>
            <p14:sldId id="343"/>
            <p14:sldId id="345"/>
            <p14:sldId id="350"/>
          </p14:sldIdLst>
        </p14:section>
        <p14:section name="XAI Intro" id="{654D1774-8CE9-4759-B539-05DFF0FCD338}">
          <p14:sldIdLst>
            <p14:sldId id="353"/>
            <p14:sldId id="270"/>
            <p14:sldId id="291"/>
            <p14:sldId id="356"/>
            <p14:sldId id="357"/>
            <p14:sldId id="272"/>
            <p14:sldId id="268"/>
            <p14:sldId id="260"/>
            <p14:sldId id="360"/>
            <p14:sldId id="361"/>
          </p14:sldIdLst>
        </p14:section>
        <p14:section name="Yuan - Overview" id="{5C2093C1-4763-42B0-9E2F-C00ADC217E29}">
          <p14:sldIdLst>
            <p14:sldId id="259"/>
            <p14:sldId id="362"/>
            <p14:sldId id="375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363"/>
            <p14:sldId id="292"/>
            <p14:sldId id="379"/>
            <p14:sldId id="382"/>
            <p14:sldId id="383"/>
            <p14:sldId id="384"/>
            <p14:sldId id="296"/>
            <p14:sldId id="390"/>
            <p14:sldId id="391"/>
            <p14:sldId id="297"/>
            <p14:sldId id="392"/>
            <p14:sldId id="393"/>
            <p14:sldId id="293"/>
            <p14:sldId id="299"/>
            <p14:sldId id="300"/>
            <p14:sldId id="396"/>
            <p14:sldId id="397"/>
            <p14:sldId id="301"/>
            <p14:sldId id="398"/>
            <p14:sldId id="399"/>
            <p14:sldId id="302"/>
            <p14:sldId id="406"/>
            <p14:sldId id="407"/>
            <p14:sldId id="410"/>
            <p14:sldId id="280"/>
            <p14:sldId id="411"/>
            <p14:sldId id="412"/>
            <p14:sldId id="294"/>
            <p14:sldId id="304"/>
            <p14:sldId id="305"/>
            <p14:sldId id="415"/>
            <p14:sldId id="416"/>
            <p14:sldId id="306"/>
            <p14:sldId id="417"/>
            <p14:sldId id="418"/>
            <p14:sldId id="307"/>
            <p14:sldId id="419"/>
            <p14:sldId id="420"/>
          </p14:sldIdLst>
        </p14:section>
        <p14:section name="Alicioglu - Overview" id="{E30E3C3B-8E7E-4F5C-A30F-3521F1C10FA0}">
          <p14:sldIdLst>
            <p14:sldId id="273"/>
            <p14:sldId id="312"/>
            <p14:sldId id="422"/>
            <p14:sldId id="423"/>
            <p14:sldId id="424"/>
            <p14:sldId id="425"/>
            <p14:sldId id="426"/>
            <p14:sldId id="435"/>
            <p14:sldId id="427"/>
            <p14:sldId id="436"/>
            <p14:sldId id="428"/>
          </p14:sldIdLst>
        </p14:section>
        <p14:section name="XAI Tool Examples" id="{83A95995-9ECE-4DE0-AAD9-9A17533E0B55}">
          <p14:sldIdLst/>
        </p14:section>
        <p14:section name="Questions" id="{19119497-E214-446B-A666-A7F6E42A7875}">
          <p14:sldIdLst>
            <p14:sldId id="284"/>
            <p14:sldId id="285"/>
            <p14:sldId id="286"/>
            <p14:sldId id="287"/>
            <p14:sldId id="290"/>
            <p14:sldId id="288"/>
            <p14:sldId id="289"/>
            <p14:sldId id="434"/>
            <p14:sldId id="429"/>
            <p14:sldId id="430"/>
            <p14:sldId id="431"/>
            <p14:sldId id="432"/>
          </p14:sldIdLst>
        </p14:section>
        <p14:section name="Future Development" id="{6BFDA103-B152-4EFA-A281-8FD823E1115A}">
          <p14:sldIdLst>
            <p14:sldId id="308"/>
            <p14:sldId id="330"/>
          </p14:sldIdLst>
        </p14:section>
        <p14:section name="Glossary / Sources" id="{6BA003BB-4B1F-4C46-87B9-11A614FEA65C}">
          <p14:sldIdLst>
            <p14:sldId id="261"/>
            <p14:sldId id="258"/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B2F2E-0FEF-414A-A4FF-4B843FD5C632}" v="93" dt="2026-05-27T15:20:52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72" autoAdjust="0"/>
  </p:normalViewPr>
  <p:slideViewPr>
    <p:cSldViewPr snapToGrid="0">
      <p:cViewPr varScale="1">
        <p:scale>
          <a:sx n="69" d="100"/>
          <a:sy n="69" d="100"/>
        </p:scale>
        <p:origin x="2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F8CC-C215-4DB8-8FB9-E89CB0FC3849}" type="datetimeFigureOut">
              <a:rPr lang="en-DE" smtClean="0"/>
              <a:t>05/28/2026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9409-6113-41C9-B620-BE0315DA15C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3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102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75107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68FA-02D6-8EBE-608D-1991ED90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4C22B-FC09-1C6F-CCBF-CE18F5178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E2179-D3EF-6D90-010C-B9BD2E3ED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073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2484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1991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922F-5397-0633-0CAD-41E5E6A8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AFD98-8216-B44C-70F5-31351BC1D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D56A0-A5EC-7C24-2114-607D70DF7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B9E29-9FB9-99CD-355C-1BAF035E3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1827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C59E-1285-5181-2A7F-06B74D2D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DD179-A599-D596-2231-B6FD4F63C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2C4AB-4352-6103-8231-3B4D5BA45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93102-74A3-820E-B073-775CC51F6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5583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61DE-7CF6-8BDC-C8B8-7C8DFBB57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7C3C8-1CE8-378D-D238-9203C593F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9DC59-3CFC-D63D-4103-4CD6E6AC1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761A1-9118-DE95-35DF-993AEA0B4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3781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3882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B91F-A381-C9CE-4257-2DAED3FA3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271DB-7E8F-F9AC-8356-5C71D499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F013B-F253-829D-9463-ABB2CEB97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BB451-BC4A-64DC-0A89-C9B0E514D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2832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0B849-8E02-43CE-38E5-511F8C47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F0D37-0482-C8E0-E437-D36A7E3BD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FEC51-87DC-517B-6B40-24752995F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598CA-D11B-60F0-3B7C-696586FD8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4179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78345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66AA-980E-298C-EE5B-22D1B8E3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6C73E-B2DC-DA05-06BB-74B60ABE3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FFA1C-FEA9-FD96-FAE7-5891EDE7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38E56-5F0C-9234-3F86-B48D0624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2374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EB0EC-0864-FDC3-77AE-6007D3C2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F351F-25C7-EA18-8FD8-D67E1F9E9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74162-4475-6831-CCED-A4E7D7673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FCC6A-2A8C-7039-1646-C4CB6CBBF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60932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49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847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43BD-C60C-7DD8-9672-0F1AE9932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65189-A54A-C3E2-9AF7-CBD82355B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31E05-9FA5-22F2-BC6D-7CCE97372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17EED-265B-AAB8-7CE0-61158AA89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7170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D203-7A22-901C-5C82-0572E4EF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FD48C-5880-3F19-EA66-D1FE13E25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48BB6-3D3A-8A2F-9DC6-AAE8011B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E5B6-0398-640C-618D-06768EDEF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696354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40324-80AA-77DC-71EA-11955CD2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09D50-D702-A01A-3EFB-6B73B2C9F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7AE48-4952-2F01-D2EA-E097034E8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3A17-AF13-0B23-90A9-8D935F9AF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2853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34107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BC35-2064-C7DE-121A-9AC48771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724A4-A97F-FF89-F432-07F66768C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758BC-20EE-856B-174E-6C9560A6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4286-8F29-0A5C-7073-83669613B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50597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DE2EF-11D7-BE55-CB00-474935736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17FA3-4DA4-C1C8-D0F4-D22456F3A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12A55-3B1B-4222-B3C1-FEA1A8A2D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B4BC4-EED4-32C2-3BAF-10DBBCB52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55383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19474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25373-D19B-C721-5703-4FC38D85E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2412A-EBBC-6333-3C08-F45EFE0AD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32A8E-6FB4-E394-DD9F-0F291E35F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523F-C61C-3EA7-7699-C556E6708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1397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162B2-E193-2C8D-BA1B-5D6D0A2DF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EEA38-1B6D-C154-496C-BDCC2CE13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EAE62-8DBC-A7E0-BA0D-F53BBA883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8956-70DE-5E21-0318-D6DF5019B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59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044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09478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D689-2A38-E500-CD7E-C40834D2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58A55-B312-D4C5-7D39-AB0965BCD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A4880-743F-BA45-412E-E1318C22A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4BFF-6DC1-363B-A700-086A2A029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9312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3072-DDD4-67E0-96A8-E4F73423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E0382-E51D-282A-594E-ACF62777E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5AC38-690D-69C2-0F8B-564DB4515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641AB-EDB6-521B-1FC3-7CE965088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2914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2249-AC34-96C0-86B5-2E74675A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61577-D37E-DE1D-6A0A-FE240245B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5F1D9-1793-D021-CB6C-810903C7F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BBCD7-A953-3CA9-AE29-B580052FD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70349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46005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D025-59B3-CF9B-D33D-30FF94B4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D1662-0E77-BE5C-DBBB-BB61D81FD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E98C7-AAAF-70B8-84AF-427A010C7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6FBA-F963-C56D-AF0F-FC6DF5F0A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45597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CA9B-60D2-FC69-19B6-91DA340A4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F77AF-69BC-0311-F360-6C9384F75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E7200-0D35-1041-5FB6-EA359C03A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7C91F-3906-539B-7C44-5E5684C10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3700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20678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69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901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80C9-378E-0B47-8C84-2E902454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FC612-5ED2-B981-E08C-0DE1897F3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A3883-223D-AEF0-85E6-D1EFEAF65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3191-64B1-C5CC-808B-26D739753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7148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21478-4BC3-6D17-3AFE-A50A5A5F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0B8DC-920C-9711-7FD7-5F7AB7915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1A379-C861-671A-46E3-47C8A0EF3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16986-57B0-36CB-3534-11BDC42F2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32704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36678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5D8DF-5C8F-9864-149F-21BBB4C7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10D4A-1150-7574-5686-017003C45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5E18-5553-CD0D-7C19-13376B27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E0FD-302D-4DAF-73EB-80EA8C09B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32618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E39D-E8F7-FD8E-94D6-1B9487C8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74689-BFC9-E7E6-E3D1-41E8F2547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EF9BC-DC2F-6C04-D060-AFA234916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18BC-23CB-64EE-94C0-050B8AF97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2463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42463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69AB5-90A4-7F13-0643-609C1BCC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B3B5F-5C91-0898-4953-3E22DA8DF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173AA-6933-2384-A2C3-15816E53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19125-988A-5B8D-7F57-AE0E652C5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8376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F2E6-32B8-1707-56EF-A31863B0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7EC2A-0066-4819-DEB2-4007DCDE4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D18A1-5D0A-DAC9-2900-91E6EB30B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D6C48-4F10-841B-90FB-482F155F7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59409-6113-41C9-B620-BE0315DA15CC}" type="slidenum">
              <a:rPr lang="en-DE" smtClean="0"/>
              <a:t>77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9259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7A6FA-7865-8261-CD41-E9B2FA2A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8F529-A389-4B85-5184-79BD178E5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A0D0E-6306-76E0-0912-EBC433F68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589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EDF7-34FF-6B7E-C5B8-2608C7F0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1FAFF-6CA2-5638-6F26-CE5833953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492BB-2AD3-E95D-FAD1-7B620E0A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63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3B3E6-5EBC-8908-7491-CF1F05E21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62B59-5152-9AC2-18FE-3A428961A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72BCA-7BA8-B55F-2981-B325DD568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726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CED7-5535-6697-5C5C-8279D019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2D236-C266-FFD9-7085-5EDF4332B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D3DB1-C487-E30C-786B-E6E2B16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4A6D1-370A-CAFF-F976-D870B58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5ECD5-0087-1E98-C04E-74E8D68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A63A-9DEE-1C3C-0383-002DA981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276-C96A-A91F-70F5-DE8E6981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FCE3-DE28-9815-4532-2A8BE177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90CFF-A654-3EC4-EB1B-4E45B2F9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8DE59-BBD8-390E-CD47-91E53FE8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3A2B2-5E3C-1B29-AAAD-A702FC4D6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2D2C1-A955-1F20-CBD4-4A8B14071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97DD-0176-A4F3-5A82-EDE8DAB2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93411-E5BA-BC99-D01E-0B724951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1E413-A133-228F-2918-06F2EBDF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2B7A-0AEC-EC76-3980-5C98C230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E617-D28F-2754-49C5-96578AF49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9D8EA-1D36-670A-AA91-F90E3052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34CE-7398-72A9-0292-D394CE64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8190-6257-81D8-A738-888919BA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7523-BE9D-F53E-2A4A-DC136420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0A937-0933-5A37-1697-872FFB89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C137-8A35-DA8C-7729-BFF3E172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E945C-4196-DB4B-2B38-FA21B559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81063-495A-B414-9F0F-D1B0ED57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9A97-D622-4D14-5D84-688D37B6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BAAF-27AE-1B36-E673-8C3B25661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5CD2-3E40-0EB0-6712-ABAA2F50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1329D-720B-1AB8-0DB9-B161123D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56F28-74FA-C34C-F35D-7EB37D9F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D19F5-9069-201E-23CA-268F1C0A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F675-6339-67E0-8FEA-208E5FA5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12DE-C333-B0D7-3C0C-E7262069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3DA6B-4D95-C7C3-8635-513D1732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4AACA-A5DA-A119-3694-5A1F3FB8C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2F6EE-5606-62D6-2D51-A529DF711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4373D-C450-2DB0-55CC-9DC47BA1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6043A-4C88-84B9-9A0A-A900499B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90E37-D906-801C-E0E0-637B8CB0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1DA9-9F8F-A327-B885-2E009269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A45BC-B0BE-5BC1-1FCD-63140DC3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DC2EA-7777-6319-09BD-8958249C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DC43-B9EC-40E7-462F-BF884B8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2AF0B-891C-6CDF-DF3C-48125847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A4D99-A034-A50A-505D-9134FE6C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52A76-BD6A-4E4A-4A47-56F0CC5A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183D-B645-CE94-AE7D-A7066F5C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E403-B193-4999-AB64-5A62E5EB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01B59-85F7-2869-6B58-32A7F3A9A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BF751-8EAD-95CC-3780-58CAE40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01263-37FA-64E4-D11B-F4D18A97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9935-9ABD-3BE3-F46F-F9464560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43C9-462B-CF12-FB72-22DEE697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93399-5CF4-7D3D-B66F-52B7724D7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6AE1F-F3FB-AE7A-FE52-76CD686E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51148-0F2F-0334-AAC1-86CDD599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0853B-AC26-7919-1039-499DAB27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8476B-AA84-B35A-45A8-60D7CF0F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0C13A-5B7C-CA68-FB6B-7D35B4FD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A72B-D419-48A6-293E-486444AA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209FF-6152-86CA-F5E5-89EDB5A97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98A5F-F4A8-4F62-8608-F002041A6A81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CAF86-582C-3073-5DD6-C548DC179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91145-FB97-F9B7-025A-92DA9EA6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C829D-178A-4A99-8936-9F03A5F99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3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75B9-B243-C6A1-A186-EAFDA9A1E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XAI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49BB0-B09B-B60E-4494-3F4FD2103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Visual Analytics for explainable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98419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3B926-8EF9-A6B0-BA2C-C4F9FD4F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BFE6-CD32-D8F7-DBF0-89AB4D7A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Neural Network 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E0F8-26C0-FB2F-686C-A3E09DD1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351338"/>
          </a:xfrm>
        </p:spPr>
        <p:txBody>
          <a:bodyPr/>
          <a:lstStyle/>
          <a:p>
            <a:r>
              <a:rPr lang="en-GB"/>
              <a:t>Layers: Input, Hidden, Output layers</a:t>
            </a:r>
          </a:p>
          <a:p>
            <a:r>
              <a:rPr lang="en-GB"/>
              <a:t>Neurons: Process and transmit information</a:t>
            </a:r>
          </a:p>
          <a:p>
            <a:r>
              <a:rPr lang="en-GB"/>
              <a:t>Activation Functions: Introduce non-linearity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09876D-D2DD-AD6E-436B-54C09B5F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158875"/>
            <a:ext cx="42386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24504-0078-BB0F-F9DD-78142F94B86B}"/>
              </a:ext>
            </a:extLst>
          </p:cNvPr>
          <p:cNvSpPr/>
          <p:nvPr/>
        </p:nvSpPr>
        <p:spPr>
          <a:xfrm>
            <a:off x="9906000" y="4432300"/>
            <a:ext cx="2120900" cy="193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B86F0-A1EE-0923-DCCF-766EB656B056}"/>
              </a:ext>
            </a:extLst>
          </p:cNvPr>
          <p:cNvSpPr/>
          <p:nvPr/>
        </p:nvSpPr>
        <p:spPr>
          <a:xfrm>
            <a:off x="11785600" y="1550194"/>
            <a:ext cx="393700" cy="322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C46078-9119-9F82-D6DC-EA48B42CFE7E}"/>
              </a:ext>
            </a:extLst>
          </p:cNvPr>
          <p:cNvSpPr/>
          <p:nvPr/>
        </p:nvSpPr>
        <p:spPr>
          <a:xfrm>
            <a:off x="11622087" y="2701132"/>
            <a:ext cx="3937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6218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Developments – LLMs and XAI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Language Models create two new roles for XAI:</a:t>
            </a:r>
          </a:p>
          <a:p>
            <a:r>
              <a:rPr lang="en-US" b="1" dirty="0"/>
              <a:t>1. Explaining LLMs (LLMs as the object of explanation)</a:t>
            </a:r>
          </a:p>
          <a:p>
            <a:pPr lvl="1"/>
            <a:r>
              <a:rPr lang="en-US" dirty="0"/>
              <a:t>Classical XAI methods struggle: scale, emergent </a:t>
            </a:r>
            <a:r>
              <a:rPr lang="en-US" dirty="0" err="1"/>
              <a:t>behaviour</a:t>
            </a:r>
            <a:r>
              <a:rPr lang="en-US" dirty="0"/>
              <a:t>, and in-context learning break assumptions</a:t>
            </a:r>
          </a:p>
          <a:p>
            <a:pPr lvl="1"/>
            <a:r>
              <a:rPr lang="en-US" dirty="0"/>
              <a:t>New approaches: chain-of-thought prompting as a built-in explanation, attention analysis, probing classifiers</a:t>
            </a:r>
          </a:p>
          <a:p>
            <a:r>
              <a:rPr lang="en-US" b="1" dirty="0"/>
              <a:t>2. LLMs as explanation generators (LLMs as a tool for XAI)</a:t>
            </a:r>
          </a:p>
          <a:p>
            <a:pPr lvl="1"/>
            <a:r>
              <a:rPr lang="en-US" dirty="0"/>
              <a:t>LLMs can translate SHAP/LIME outputs into plain-language narratives accessible to non-experts</a:t>
            </a:r>
          </a:p>
          <a:p>
            <a:pPr lvl="1"/>
            <a:r>
              <a:rPr lang="en-US" dirty="0"/>
              <a:t>Risk: LLM-generated explanations can hallucinate — plausible-sounding but unfaithful</a:t>
            </a:r>
          </a:p>
          <a:p>
            <a:r>
              <a:rPr lang="en-US" dirty="0"/>
              <a:t>Key open problem: how do we verify that a natural-language explanation is faithful to the model?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Development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Scalability: classical XAI methods (KernelSHAP, LIME) are prohibitively slow on large foundation models</a:t>
            </a:r>
          </a:p>
          <a:p>
            <a:r>
              <a:rPr lang="en-US"/>
              <a:t>Faithfulness: no consensus on how to verify that an explanation reflects actual model reasoning</a:t>
            </a:r>
          </a:p>
          <a:p>
            <a:r>
              <a:rPr lang="en-US"/>
              <a:t>Evaluation: no standardised metrics for explanation quality across methods and domains</a:t>
            </a:r>
          </a:p>
          <a:p>
            <a:r>
              <a:rPr lang="en-US"/>
              <a:t>Regulation gap: EU AI Act mandates explainability for high-risk systems, but provides no technical specification of what qualifies</a:t>
            </a:r>
          </a:p>
          <a:p>
            <a:r>
              <a:rPr lang="en-US"/>
              <a:t>Multimodal models: explaining decisions that fuse text, image, and structured data simultaneously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Development -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Concept-based explanations: human-defined concepts (TCAV, Concept Bottleneck Models) for domain experts who think in terms of concepts, not raw features</a:t>
            </a:r>
          </a:p>
          <a:p>
            <a:r>
              <a:rPr lang="en-US" dirty="0"/>
              <a:t>Mechanistic interpretability at scale: extending circuit-level analysis from small transformers to production-sized foundation models</a:t>
            </a:r>
            <a:endParaRPr lang="en-DE" dirty="0"/>
          </a:p>
          <a:p>
            <a:r>
              <a:rPr lang="en-US" dirty="0"/>
              <a:t>LLMs as explanation interfaces: using language models to translate technical attribution scores into accessible narratives with faithfulness guarantees</a:t>
            </a:r>
          </a:p>
          <a:p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evaluation: moving beyond algorithmic metrics to user studies that test whether explanations actually help people make better decisions</a:t>
            </a:r>
          </a:p>
          <a:p>
            <a:r>
              <a:rPr lang="en-US" dirty="0"/>
              <a:t>Progressive visual analytics: interactive explanation interfaces that let domain experts refine and drill into model </a:t>
            </a:r>
            <a:r>
              <a:rPr lang="en-US" dirty="0" err="1"/>
              <a:t>behaviour</a:t>
            </a:r>
            <a:r>
              <a:rPr lang="en-US" dirty="0"/>
              <a:t> in real time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B84F-1AF8-8BC9-5EF9-34B45ED9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30216"/>
            <a:ext cx="10515600" cy="3041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err="1"/>
              <a:t>Homann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350E7-61F3-1BA1-5DBE-B2670682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09" y="0"/>
            <a:ext cx="9801627" cy="63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91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868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Adadi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A., &amp; Berrada, M. (2018). Peeking Inside the Black-Box: A Survey on Explainable Artificial Intelligence (XAI).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IEEE Access, 6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doi:10.1109/access.2018.2870052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Alicioglu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G., &amp; Sun, B. (2022). A survey of visual analytics for Explainable Artificial Intelligence methods.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Computers &amp; Graphics, 102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doi:10.1016/j.cag.2021.09.002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Choo, J., &amp; Liu, S. (2018). Visual Analytics for Explainable Deep Learning. </a:t>
            </a:r>
            <a:r>
              <a:rPr lang="en-GB" sz="4800" i="1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arXiv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doi:10.48550/ARXIV.1804.02527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Dragoni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M., </a:t>
            </a: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Donadello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I., &amp; Eccher, C. (2020). Explainable AI meets persuasiveness: Translating reasoning results into </a:t>
            </a: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behavioral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change advice.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Artificial Intelligence in Medicine, 105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doi:10.1016/j.artmed.2020.101840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Gunning, D., &amp; Aha, D. W. (2019). DARPA's Explainable Artificial Intelligence Program.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AI Magazine, 40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doi:10.1609/aimag.v40i2.2850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Hohman, F., Kahng, M., Pienta, R., &amp; Chau, D. H. (2019). Visual Analytics in Deep Learning: An Interrogative Survey for the Next Frontiers.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IEEE Transactions on Visualization and Computer Graphics, 25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doi:10.1109/tvcg.2018.2843369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La Rosa, B., et al. (2023). State of the Art of Visual Analytics for </a:t>
            </a: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eXplainable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Deep Learning.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Computer Graphics Forum, 42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doi:10.1111/cgf.14733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Moradi, M., &amp; </a:t>
            </a: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Samwald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M. (2021). Post-hoc explanation of black-box classifiers using confident </a:t>
            </a: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itemsets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Expert Systems with Applications, 165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doi:10.1016/j.eswa.2020.113941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Rai, A. (2019). Explainable AI: from black box to glass box.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Journal of the Academy of Marketing Science, 48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doi:10.1007/s11747-019-00710-5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Yuan, J., et al. (2021). A survey of visual analytics techniques for machine learning.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Computational Visual Media, 7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doi:10.1007/s41095-020-0191-7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Lundberg, S. M., &amp; Lee, S.-I. (2017). A Unified Approach to Interpreting Model Predictions.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Advances in Neural Information Processing Systems, 30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doi:10.48550/arXiv.1705.07874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Adebayo, J., et al. (2018). Sanity Checks for Saliency Maps. </a:t>
            </a:r>
            <a:r>
              <a:rPr lang="en-GB" sz="4800" i="1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NeurIPS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2018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doi:10.48550/arXiv.1810.03292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4800" kern="1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Mothilal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R. K., Sharma, A., &amp; Tan, C. (2020). Explaining Machine Learning Classifiers through Diverse Counterfactual Explanations. </a:t>
            </a:r>
            <a:r>
              <a:rPr lang="en-GB" sz="4800" i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FAT* 2020</a:t>
            </a:r>
            <a:r>
              <a:rPr lang="en-GB" sz="4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. doi:10.1145/3351095.3372850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2DB0-59F9-468F-C7C9-C0F1DCB9E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5D8D-7AC6-F555-8BF7-447FA5C9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05DD-74C8-4240-455C-C9CAB8B0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8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Templeton, A., et al. (2024). Scaling </a:t>
            </a:r>
            <a:r>
              <a:rPr lang="en-GB" sz="11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Monosemanticity</a:t>
            </a: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Extracting Interpretable Features from Claude 3 Sonnet. </a:t>
            </a:r>
            <a:r>
              <a:rPr lang="en-GB" sz="11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Transformer Circuits Thread</a:t>
            </a: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transformer-circuits.pub/2024/scaling-</a:t>
            </a:r>
            <a:r>
              <a:rPr lang="en-GB" sz="11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monosemanticity</a:t>
            </a:r>
            <a:endParaRPr lang="en-GB" sz="11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European Parliament (2024). Regulation (EU) 2024/1689 - Artificial Intelligence Act. </a:t>
            </a:r>
            <a:r>
              <a:rPr lang="en-GB" sz="11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Official Journal of the European Union</a:t>
            </a: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eur-lex.europa.eu/legal-content/EN/TXT/?</a:t>
            </a:r>
            <a:r>
              <a:rPr lang="en-GB" sz="11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uri</a:t>
            </a: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=OJ:L_202401689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r>
              <a:rPr lang="en-GB" sz="11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Rauber et al. </a:t>
            </a:r>
            <a:r>
              <a:rPr lang="en-GB" sz="1100" dirty="0"/>
              <a:t>Visualizing the Hidden Activity of Artificial Neural Networks, </a:t>
            </a:r>
            <a:r>
              <a:rPr lang="en-GB" sz="1100" dirty="0" err="1"/>
              <a:t>doi</a:t>
            </a:r>
            <a:r>
              <a:rPr lang="en-GB" sz="1100" dirty="0"/>
              <a:t>: 10.1109/TVCG.2016.2598838.</a:t>
            </a:r>
            <a:endParaRPr lang="en-DE" sz="1100" dirty="0"/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endParaRPr lang="en-GB" sz="11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None/>
            </a:pPr>
            <a:endParaRPr lang="en-GB" sz="1100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7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16065-8477-C822-8CCB-97F64586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AE71-E84E-60C4-4E7B-F56DA41F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Neural Network 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EB61-1609-7F25-50FA-7EBA82DF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351338"/>
          </a:xfrm>
        </p:spPr>
        <p:txBody>
          <a:bodyPr/>
          <a:lstStyle/>
          <a:p>
            <a:r>
              <a:rPr lang="en-GB"/>
              <a:t>Layers: Input, Hidden, Output layers</a:t>
            </a:r>
          </a:p>
          <a:p>
            <a:r>
              <a:rPr lang="en-GB"/>
              <a:t>Neurons: Process and transmit information</a:t>
            </a:r>
          </a:p>
          <a:p>
            <a:r>
              <a:rPr lang="en-GB"/>
              <a:t>Activation Functions: Introduce non-linearity</a:t>
            </a:r>
          </a:p>
          <a:p>
            <a:r>
              <a:rPr lang="en-GB"/>
              <a:t>Backpropagation: Learns by adjusting network weights</a:t>
            </a:r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153C52-A1D4-3E34-F332-949691F9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158875"/>
            <a:ext cx="42386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8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5431-5E7C-77A9-CED6-D2E9656C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Deep Learning Techniques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A227-5F9A-BA81-D06A-0466E75BA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0BE5-8DFB-1A23-FC2E-DDA6DED2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DBC50-DE28-D6C6-5077-830235E9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370" y="2332479"/>
            <a:ext cx="6314430" cy="3993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881E3-D517-9EC5-42B8-A72276BB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Deep Learning Techniques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DDC9-CD2A-AB7D-BC97-6C8161D6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Convolutional Neural Networks (CNNs)</a:t>
            </a:r>
          </a:p>
          <a:p>
            <a:pPr lvl="1"/>
            <a:r>
              <a:rPr lang="en-US"/>
              <a:t>Image and video processing</a:t>
            </a:r>
          </a:p>
          <a:p>
            <a:pPr lvl="1"/>
            <a:r>
              <a:rPr lang="en-US"/>
              <a:t>Pattern recognition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1BED8-6356-0D65-BBA2-1BCDEB142CE3}"/>
              </a:ext>
            </a:extLst>
          </p:cNvPr>
          <p:cNvSpPr txBox="1"/>
          <p:nvPr/>
        </p:nvSpPr>
        <p:spPr>
          <a:xfrm>
            <a:off x="5039370" y="6311900"/>
            <a:ext cx="7011866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GB" sz="1000" i="0">
                <a:solidFill>
                  <a:srgbClr val="000000"/>
                </a:solidFill>
                <a:effectLst/>
                <a:latin typeface="Lucida Grande"/>
              </a:rPr>
              <a:t>U-Net: Convolutional Networks for Biomedical Image Segmentation, https://doi.org/10.48550/arXiv.1505.04597</a:t>
            </a:r>
          </a:p>
        </p:txBody>
      </p:sp>
    </p:spTree>
    <p:extLst>
      <p:ext uri="{BB962C8B-B14F-4D97-AF65-F5344CB8AC3E}">
        <p14:creationId xmlns:p14="http://schemas.microsoft.com/office/powerpoint/2010/main" val="300163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4A00-2139-19A1-A3B5-4798D45E9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95E2-E78C-D0C5-7F1B-150FC1AD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Deep Learning Techniques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D4A0-458C-E055-542C-13105BAF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Recurrent Neural Networks (RNNs)</a:t>
            </a:r>
          </a:p>
          <a:p>
            <a:pPr lvl="1"/>
            <a:r>
              <a:rPr lang="en-US"/>
              <a:t>Sequential data analysis</a:t>
            </a:r>
          </a:p>
          <a:p>
            <a:pPr lvl="1"/>
            <a:r>
              <a:rPr lang="en-US"/>
              <a:t>Natural language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98F65-4CFC-BBDD-420F-4576D67E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32" y="3024036"/>
            <a:ext cx="8821536" cy="328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AD65A-0A0B-C593-6256-60A1C92B57AF}"/>
              </a:ext>
            </a:extLst>
          </p:cNvPr>
          <p:cNvSpPr txBox="1"/>
          <p:nvPr/>
        </p:nvSpPr>
        <p:spPr>
          <a:xfrm>
            <a:off x="1685232" y="6331196"/>
            <a:ext cx="7011866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GB" sz="1000" i="0">
                <a:solidFill>
                  <a:srgbClr val="000000"/>
                </a:solidFill>
                <a:effectLst/>
                <a:latin typeface="Lucida Grande"/>
              </a:rPr>
              <a:t>Recurrent Neural Networks (RNNs):A gentle Introduction and Overview, https://doi.org/10.48550/arXiv.1912.05911</a:t>
            </a:r>
          </a:p>
        </p:txBody>
      </p:sp>
    </p:spTree>
    <p:extLst>
      <p:ext uri="{BB962C8B-B14F-4D97-AF65-F5344CB8AC3E}">
        <p14:creationId xmlns:p14="http://schemas.microsoft.com/office/powerpoint/2010/main" val="161729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805C-D060-9D15-DDF9-D13218F7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14D773-1C8F-F7E5-F80E-9556CFB4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171" y="620437"/>
            <a:ext cx="3900629" cy="561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54DD3-9227-C334-FC35-22BD8E1B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Deep Learning Techniques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6D8C-97F2-50E9-E5F4-E0C14520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Transformers</a:t>
            </a:r>
          </a:p>
          <a:p>
            <a:pPr lvl="1"/>
            <a:r>
              <a:rPr lang="en-US"/>
              <a:t>Advanced language models</a:t>
            </a:r>
          </a:p>
          <a:p>
            <a:pPr lvl="1"/>
            <a:r>
              <a:rPr lang="en-US"/>
              <a:t>Context understanding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81C36-692C-9DBC-4EC1-37194BB8EA10}"/>
              </a:ext>
            </a:extLst>
          </p:cNvPr>
          <p:cNvSpPr txBox="1"/>
          <p:nvPr/>
        </p:nvSpPr>
        <p:spPr>
          <a:xfrm>
            <a:off x="7453171" y="6176963"/>
            <a:ext cx="4093268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GB" sz="1000" i="0">
                <a:solidFill>
                  <a:srgbClr val="000000"/>
                </a:solidFill>
                <a:effectLst/>
                <a:latin typeface="Lucida Grande"/>
              </a:rPr>
              <a:t>Attention Is All You Need, https://doi.org/10.48550/arXiv.1706.03762</a:t>
            </a:r>
          </a:p>
        </p:txBody>
      </p:sp>
    </p:spTree>
    <p:extLst>
      <p:ext uri="{BB962C8B-B14F-4D97-AF65-F5344CB8AC3E}">
        <p14:creationId xmlns:p14="http://schemas.microsoft.com/office/powerpoint/2010/main" val="276987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F98F-3835-7813-5A1F-DE11B299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9A96-D4D7-B3B9-9D2B-8024C529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Training Deep Learning Models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7BD4-E962-98DA-68EE-D9572C0E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Large datasets critical for performance</a:t>
            </a:r>
          </a:p>
          <a:p>
            <a:r>
              <a:rPr lang="en-US"/>
              <a:t>Requires significant computational power</a:t>
            </a:r>
          </a:p>
          <a:p>
            <a:r>
              <a:rPr lang="en-US"/>
              <a:t>Techniques: Transfer Learning, Data Augmentation</a:t>
            </a:r>
          </a:p>
          <a:p>
            <a:r>
              <a:rPr lang="en-US"/>
              <a:t>Challenges: Overfitting, 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1595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8CD54-DEDA-3DCD-284A-1353F770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9723-D1BB-024D-7AAD-84B62C8C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We Need Explainable AI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CA30-1996-7435-59E0-6276F879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It is difficult to trust a system whose decisions we don't understand.</a:t>
            </a:r>
          </a:p>
          <a:p>
            <a:r>
              <a:rPr lang="en-GB"/>
              <a:t>Lack of transparency can lead to bias and unfair outcomes.</a:t>
            </a:r>
          </a:p>
          <a:p>
            <a:r>
              <a:rPr lang="en-GB"/>
              <a:t>Explainability is essential for accountability and regulation of AI.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graphic">
            <a:extLst>
              <a:ext uri="{FF2B5EF4-FFF2-40B4-BE49-F238E27FC236}">
                <a16:creationId xmlns:a16="http://schemas.microsoft.com/office/drawing/2014/main" id="{C7A61738-FED6-6DAA-CA39-CB8F9E1FA69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4205" y="2081023"/>
            <a:ext cx="8083590" cy="4010403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7FD3ED-B6B5-E815-A6FE-DB5D2662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Learning Performance vs. Explainability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EB7CD4-9480-5BA9-1FA4-A52AB794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205" y="6091426"/>
            <a:ext cx="1216005" cy="3041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[Gunning]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E5CB5B-BFEF-393C-A3C5-2D3D5171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E91F-4391-7B41-18C8-BCA0E195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3631-2D0D-30FF-0920-03475DAE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329508"/>
            <a:ext cx="9372599" cy="48462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3A6313-5C44-7F9C-C6E4-A2ADE23B820B}"/>
              </a:ext>
            </a:extLst>
          </p:cNvPr>
          <p:cNvSpPr txBox="1">
            <a:spLocks/>
          </p:cNvSpPr>
          <p:nvPr/>
        </p:nvSpPr>
        <p:spPr>
          <a:xfrm>
            <a:off x="801697" y="618867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[Choo]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E2878-62D2-8D8C-86DF-ABC31AE5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BC15-73BC-7726-766F-AC3A33C6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EFA8-2688-AD50-2A4A-398912AE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/>
          </a:bodyPr>
          <a:lstStyle/>
          <a:p>
            <a:r>
              <a:rPr lang="en-GB"/>
              <a:t>Learn from data without explicit programming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1BBA63-77D3-7DA2-BC4D-F30AD0DC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1825625"/>
            <a:ext cx="5577620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54FDA0-D76C-A0F8-9F84-2C85FD822B09}"/>
              </a:ext>
            </a:extLst>
          </p:cNvPr>
          <p:cNvSpPr/>
          <p:nvPr/>
        </p:nvSpPr>
        <p:spPr>
          <a:xfrm>
            <a:off x="6318740" y="1917700"/>
            <a:ext cx="5263660" cy="242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315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DE51-4822-5BBF-3476-4E11B137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E798-3B2A-8AC7-CE77-FD768D8A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DE20-8657-CF5D-5A44-E1405BB33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XAI aims to develop machine learning techniques that provide understandable, trustworthy and explainable rationales for decisions made by black-box models. [</a:t>
            </a:r>
            <a:r>
              <a:rPr lang="en-US" kern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Adadi</a:t>
            </a:r>
            <a:r>
              <a:rPr lang="en-GB"/>
              <a:t>,</a:t>
            </a: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Dragoni</a:t>
            </a:r>
            <a:r>
              <a:rPr lang="en-GB"/>
              <a:t>,</a:t>
            </a:r>
            <a:r>
              <a:rPr lang="en-US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Gunning</a:t>
            </a:r>
            <a:r>
              <a:rPr lang="en-GB"/>
              <a:t>]</a:t>
            </a:r>
          </a:p>
          <a:p>
            <a:r>
              <a:rPr lang="en-GB"/>
              <a:t>XAI is the class of systems that provide visibility into how an AI system makes decisions and predictions and executes its actions. [</a:t>
            </a:r>
            <a:r>
              <a:rPr lang="en-US"/>
              <a:t>Rai</a:t>
            </a:r>
            <a:r>
              <a:rPr lang="en-GB"/>
              <a:t>]</a:t>
            </a:r>
          </a:p>
          <a:p>
            <a:r>
              <a:rPr lang="en-GB"/>
              <a:t>XAI refers to systems that try to explain how a black-box AI model produces its outcomes. [</a:t>
            </a:r>
            <a:r>
              <a:rPr lang="en-US"/>
              <a:t>Moradi</a:t>
            </a:r>
            <a:r>
              <a:rPr lang="en-GB"/>
              <a:t>]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833C5-11C3-7792-B281-7A86F6F7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D24C-50D4-ADEE-A46F-CE9284EB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F7C2-FD55-D2AC-1EE3-DFB1AFF5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XAI aims to develop machine learning techniques that provide understandable, trustworthy and </a:t>
            </a:r>
            <a:r>
              <a:rPr lang="en-GB" b="1" dirty="0"/>
              <a:t>explainable</a:t>
            </a:r>
            <a:r>
              <a:rPr lang="en-GB" dirty="0"/>
              <a:t> rationales for decisions made by black-box models. [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Adadi</a:t>
            </a:r>
            <a:r>
              <a:rPr lang="en-GB" dirty="0"/>
              <a:t>,</a:t>
            </a:r>
            <a:r>
              <a:rPr lang="en-US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Dragoni</a:t>
            </a:r>
            <a:r>
              <a:rPr lang="en-GB" dirty="0"/>
              <a:t>,</a:t>
            </a:r>
            <a:r>
              <a:rPr lang="en-US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Gunning</a:t>
            </a:r>
            <a:r>
              <a:rPr lang="en-GB" dirty="0"/>
              <a:t>]</a:t>
            </a:r>
          </a:p>
          <a:p>
            <a:r>
              <a:rPr lang="en-GB" dirty="0"/>
              <a:t>XAI is the class of systems that provide </a:t>
            </a:r>
            <a:r>
              <a:rPr lang="en-GB" b="1" dirty="0"/>
              <a:t>visibility</a:t>
            </a:r>
            <a:r>
              <a:rPr lang="en-GB" dirty="0"/>
              <a:t> into how an AI system makes decisions and predictions and executes its actions. [</a:t>
            </a:r>
            <a:r>
              <a:rPr lang="en-US" dirty="0"/>
              <a:t>Rai</a:t>
            </a:r>
            <a:r>
              <a:rPr lang="en-GB" dirty="0"/>
              <a:t>]</a:t>
            </a:r>
          </a:p>
          <a:p>
            <a:r>
              <a:rPr lang="en-GB" dirty="0"/>
              <a:t>XAI refers to systems that try to </a:t>
            </a:r>
            <a:r>
              <a:rPr lang="en-GB" b="1" dirty="0"/>
              <a:t>explain</a:t>
            </a:r>
            <a:r>
              <a:rPr lang="en-GB" dirty="0"/>
              <a:t> how a black-box AI model produces its outcomes. [</a:t>
            </a:r>
            <a:r>
              <a:rPr lang="en-US" dirty="0"/>
              <a:t>Moradi</a:t>
            </a:r>
            <a:r>
              <a:rPr lang="en-GB" dirty="0"/>
              <a:t>]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-&gt; </a:t>
            </a:r>
            <a:r>
              <a:rPr lang="en-US" b="1" dirty="0"/>
              <a:t>Explain</a:t>
            </a:r>
            <a:r>
              <a:rPr lang="en-US" dirty="0"/>
              <a:t> how Black-Box-Models get to their decisions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7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2B89-62F4-1CCB-4E4A-66210EBC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XAI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02A4-3155-A6E4-4590-62B14753C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XAI refers to techniques that make AI systems more understandable to humans.</a:t>
            </a:r>
          </a:p>
          <a:p>
            <a:r>
              <a:rPr lang="en-GB"/>
              <a:t>It aims to provide insights into how AI systems make decisions and why they reach conclusions.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B937-053C-C64D-601E-EFE7852E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Stakeholders / Who needs XAI?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3769-1662-F7E8-6B34-5258E9FC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Data scientists </a:t>
            </a:r>
            <a:r>
              <a:rPr lang="en-GB" dirty="0"/>
              <a:t>use XAI to debug and improve models.</a:t>
            </a:r>
          </a:p>
          <a:p>
            <a:r>
              <a:rPr lang="en-GB" b="1" dirty="0"/>
              <a:t>Domain experts </a:t>
            </a:r>
            <a:r>
              <a:rPr lang="en-GB" dirty="0"/>
              <a:t>need to understand the reasoning behind AI's recommendations.</a:t>
            </a:r>
          </a:p>
          <a:p>
            <a:r>
              <a:rPr lang="en-GB" b="1" dirty="0"/>
              <a:t>End users </a:t>
            </a:r>
            <a:r>
              <a:rPr lang="en-GB" dirty="0"/>
              <a:t>deserve to know how AI affects their lives.</a:t>
            </a:r>
          </a:p>
          <a:p>
            <a:r>
              <a:rPr lang="en-US" b="1" dirty="0"/>
              <a:t>Regulators</a:t>
            </a:r>
            <a:r>
              <a:rPr lang="en-US" dirty="0"/>
              <a:t> need audit trails and compliance evidence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9752A72A-C418-4C03-8905-AE3CFD6E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995AEA-3817-2374-2655-C69755D7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545B8-3FC4-9328-2615-CE08D6D49CC7}"/>
              </a:ext>
            </a:extLst>
          </p:cNvPr>
          <p:cNvSpPr/>
          <p:nvPr/>
        </p:nvSpPr>
        <p:spPr>
          <a:xfrm>
            <a:off x="2000250" y="2333625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99D90-3FC9-277A-DFC5-2C9B01971CB4}"/>
              </a:ext>
            </a:extLst>
          </p:cNvPr>
          <p:cNvSpPr/>
          <p:nvPr/>
        </p:nvSpPr>
        <p:spPr>
          <a:xfrm>
            <a:off x="4888606" y="2333625"/>
            <a:ext cx="2979046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0F7DB-B831-C5B9-05BA-38283150D9D9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5D1B26-FA6D-0293-6652-35ED71B2F2CF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525884-5D0E-44A2-102C-22783E03B83A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3615AC-7F50-CA51-1C25-FAA0AD51BDC6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59B389-4492-32FB-25B7-2A26353D9ACA}"/>
              </a:ext>
            </a:extLst>
          </p:cNvPr>
          <p:cNvSpPr txBox="1">
            <a:spLocks/>
          </p:cNvSpPr>
          <p:nvPr/>
        </p:nvSpPr>
        <p:spPr>
          <a:xfrm>
            <a:off x="737022" y="6210601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D246D-CC74-4F8C-54AF-17D846C9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7243FE70-F7CF-6F23-028A-883C7089E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0752BD-A6AA-F78B-FADA-D47235BF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8F0A-A76E-10CB-1BF1-BCB10B677A57}"/>
              </a:ext>
            </a:extLst>
          </p:cNvPr>
          <p:cNvSpPr/>
          <p:nvPr/>
        </p:nvSpPr>
        <p:spPr>
          <a:xfrm>
            <a:off x="4888606" y="2333625"/>
            <a:ext cx="2979046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DF446-565A-BBD3-D9EB-A625E9F1D980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E5AEE-D94F-5858-DE24-1941C915B9DB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0BDC8-DA83-C9F3-0465-FEEE9B97705B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51771-662A-5736-F76A-0A6CEEDC993D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07207-D216-0D57-8819-D023B47C2A4B}"/>
              </a:ext>
            </a:extLst>
          </p:cNvPr>
          <p:cNvSpPr txBox="1">
            <a:spLocks/>
          </p:cNvSpPr>
          <p:nvPr/>
        </p:nvSpPr>
        <p:spPr>
          <a:xfrm>
            <a:off x="737022" y="6210601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5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8EB0-B65E-8570-A7D8-9A6BA0881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D8F48F0A-B543-2156-50B9-3DF451C3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6EE685-87CF-E963-659D-1FF17B21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4A726-410C-497A-E3DD-02785FFCD5F7}"/>
              </a:ext>
            </a:extLst>
          </p:cNvPr>
          <p:cNvSpPr/>
          <p:nvPr/>
        </p:nvSpPr>
        <p:spPr>
          <a:xfrm>
            <a:off x="4888606" y="2333625"/>
            <a:ext cx="2979046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3563-61DC-52C8-405C-E0DF0451B0C1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67E27-9BAF-6751-9E85-F6E97106F52D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309AF3-566B-FD15-CD60-8F094C07BC4F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67821-767A-F642-0911-622086D2DFBC}"/>
              </a:ext>
            </a:extLst>
          </p:cNvPr>
          <p:cNvSpPr txBox="1">
            <a:spLocks/>
          </p:cNvSpPr>
          <p:nvPr/>
        </p:nvSpPr>
        <p:spPr>
          <a:xfrm>
            <a:off x="737022" y="6210601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4991-B9C7-5FEF-56D0-8F5E6470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5E0C-4610-7567-0677-D1E61B11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BF4593-1266-C208-D58D-4DF18110ECA5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D4D8D-39DD-9287-61FF-1BD9979D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62D61-209D-68E4-BEF5-488BE93B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A4B099-44E2-3EAF-7C0F-30316A0F86F0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5D273-1E90-F568-F76F-48957857604D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92C1B-AF27-A2D0-7C5C-59D3387A8A77}"/>
              </a:ext>
            </a:extLst>
          </p:cNvPr>
          <p:cNvSpPr/>
          <p:nvPr/>
        </p:nvSpPr>
        <p:spPr>
          <a:xfrm>
            <a:off x="1016000" y="1690688"/>
            <a:ext cx="94615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72008-5457-DF35-3CEF-D01DD9A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10002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9825-6CAB-DC69-6054-EABF6B91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666925-552D-B6F8-23BC-6BFF772B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3DC926-FADC-02E3-68C3-BFCDC40DB1F2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A4F6E-8A34-18DD-0301-3DAB5A1B48C7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9809E-1118-288D-1386-92E81CC3029C}"/>
              </a:ext>
            </a:extLst>
          </p:cNvPr>
          <p:cNvSpPr/>
          <p:nvPr/>
        </p:nvSpPr>
        <p:spPr>
          <a:xfrm>
            <a:off x="2387600" y="1690688"/>
            <a:ext cx="80899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AE3E0E-D655-08A4-67D1-F9D88A88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61825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7BCE-7925-108A-68C4-91662311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7271-2FF9-5AA4-DF83-D88C9381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4E08-C43E-C9B3-8B90-A83B287C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/>
          </a:bodyPr>
          <a:lstStyle/>
          <a:p>
            <a:r>
              <a:rPr lang="en-GB"/>
              <a:t>Learn from data without explicit programming</a:t>
            </a:r>
          </a:p>
          <a:p>
            <a:r>
              <a:rPr lang="en-GB"/>
              <a:t>ML algorithms improve performance through experience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709EA0-5814-B532-24FB-BFA10B9A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1825625"/>
            <a:ext cx="5577620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1714CE-0FF4-DCBF-79B4-3A3FD7EE901D}"/>
              </a:ext>
            </a:extLst>
          </p:cNvPr>
          <p:cNvSpPr/>
          <p:nvPr/>
        </p:nvSpPr>
        <p:spPr>
          <a:xfrm>
            <a:off x="6318740" y="1917700"/>
            <a:ext cx="5263660" cy="168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716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F97A-6C69-CA88-A430-780B4ED3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193DD-81B4-0FA8-C582-A450D281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404A8D-09DE-CF91-2175-B10461C5A1FD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F1E12-A3B8-45B4-0BC3-8311F3DF384B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6057C-EFF3-0E6F-B5EE-D3999DA399A9}"/>
              </a:ext>
            </a:extLst>
          </p:cNvPr>
          <p:cNvSpPr/>
          <p:nvPr/>
        </p:nvSpPr>
        <p:spPr>
          <a:xfrm>
            <a:off x="3987800" y="1690688"/>
            <a:ext cx="64897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D3B851-4760-3121-7A2C-0D5A5F7D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18385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23AA9-1E8F-1069-5256-3E153A2B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D8C2A-779F-208C-07F8-4A6780EC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45FEB6-6C22-815B-43FC-BFAE01D4E374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8F3C9-5EBF-2EE4-3277-24AE4155D2DE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B03DE-B64A-4C9C-672B-D0A608F8A8BB}"/>
              </a:ext>
            </a:extLst>
          </p:cNvPr>
          <p:cNvSpPr/>
          <p:nvPr/>
        </p:nvSpPr>
        <p:spPr>
          <a:xfrm>
            <a:off x="5600700" y="1690688"/>
            <a:ext cx="48768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9EA6AD-CCC1-C3E0-D1BE-059B601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618131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5356-677E-2EBE-DA84-E13BE4F9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269952-E32F-CEE7-27FA-1E013B4F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852D5D-9C55-75BF-3801-AD6B818AC413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A4569A-B10C-4F60-6B65-189E487F98D3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CBD89-766F-58F8-0A14-3F247B39A76B}"/>
              </a:ext>
            </a:extLst>
          </p:cNvPr>
          <p:cNvSpPr/>
          <p:nvPr/>
        </p:nvSpPr>
        <p:spPr>
          <a:xfrm>
            <a:off x="7175500" y="1690688"/>
            <a:ext cx="33020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CA003E-897D-A6EE-8B37-64153D81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36838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69CA-7E5C-0C03-35ED-621410FDA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16B46E-CEF3-CBC0-22B4-7F3E65A0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9237E6-00AA-ABCB-227F-57E4D24A8E49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AAA0E-8CA9-4F47-7185-1BC9707F71E7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E65F4-2CEE-BCC7-A690-84D8C7A8B270}"/>
              </a:ext>
            </a:extLst>
          </p:cNvPr>
          <p:cNvSpPr/>
          <p:nvPr/>
        </p:nvSpPr>
        <p:spPr>
          <a:xfrm>
            <a:off x="8763000" y="1690688"/>
            <a:ext cx="17145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C4050-E973-08AF-C7BA-BAE5B203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03882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D06A9-5191-D061-23FE-BF9D67690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6A6AC-2716-1D06-E1EA-36A8631B3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DCAF6D-F0FA-4A19-AFE4-872129CBBF4D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64928-50BD-904B-1720-8666ABD1F296}"/>
              </a:ext>
            </a:extLst>
          </p:cNvPr>
          <p:cNvSpPr/>
          <p:nvPr/>
        </p:nvSpPr>
        <p:spPr>
          <a:xfrm>
            <a:off x="838200" y="2286000"/>
            <a:ext cx="99441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311B69-4AA9-2AB1-B197-1EA5FDE9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14737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F39E7-9E2B-776D-13F4-712694CE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A4374-EE91-A411-2779-C6DAD202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FE6BF7-E549-F9E3-0BB0-3CDC90602B01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8502BD-9858-A4B7-5E24-46F78647C444}"/>
              </a:ext>
            </a:extLst>
          </p:cNvPr>
          <p:cNvSpPr/>
          <p:nvPr/>
        </p:nvSpPr>
        <p:spPr>
          <a:xfrm>
            <a:off x="1066800" y="2717800"/>
            <a:ext cx="97155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67AE7-76A9-F115-BB67-97A02FD6AD03}"/>
              </a:ext>
            </a:extLst>
          </p:cNvPr>
          <p:cNvSpPr/>
          <p:nvPr/>
        </p:nvSpPr>
        <p:spPr>
          <a:xfrm>
            <a:off x="4787900" y="2311400"/>
            <a:ext cx="5866458" cy="622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DE948D-195A-67C3-5106-E3AD4106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04561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526C2-61E1-D254-2C3F-345258E39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FF680-B301-CD5B-876E-6450293C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B6379-44E0-3B92-76FE-F7149F6168A4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C173E7-0913-01C0-75D6-CE58732BFB99}"/>
              </a:ext>
            </a:extLst>
          </p:cNvPr>
          <p:cNvSpPr/>
          <p:nvPr/>
        </p:nvSpPr>
        <p:spPr>
          <a:xfrm>
            <a:off x="1066800" y="2717800"/>
            <a:ext cx="97155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B3EBA-43CF-2AA6-E7BA-A0524931DC43}"/>
              </a:ext>
            </a:extLst>
          </p:cNvPr>
          <p:cNvSpPr/>
          <p:nvPr/>
        </p:nvSpPr>
        <p:spPr>
          <a:xfrm>
            <a:off x="7327900" y="2311400"/>
            <a:ext cx="3326458" cy="622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A1D81F-76BE-F5AB-3D2C-1EDD5AB8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08597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DC75B-C30B-E089-C5C0-83AB9AC9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D9CB3-FA50-E70C-6F3E-E4AA8415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9C50B8-00B2-2CAF-8C52-0487098A36CB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1EDCD-C72A-3259-CD72-2A3F4809E561}"/>
              </a:ext>
            </a:extLst>
          </p:cNvPr>
          <p:cNvSpPr/>
          <p:nvPr/>
        </p:nvSpPr>
        <p:spPr>
          <a:xfrm>
            <a:off x="1066800" y="2717800"/>
            <a:ext cx="97155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F0A33E-91CB-E5FD-6C74-1810A43C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32765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2D6E-9AF5-D410-04AF-030DEAD6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4C336-1785-F392-08D3-B0E79805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AEA2B4-2296-6C10-EA81-7EF6F8E701BB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D8880-087E-3573-E6FC-32A32605EA2E}"/>
              </a:ext>
            </a:extLst>
          </p:cNvPr>
          <p:cNvSpPr/>
          <p:nvPr/>
        </p:nvSpPr>
        <p:spPr>
          <a:xfrm>
            <a:off x="4343400" y="2717800"/>
            <a:ext cx="64389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EB83B5-2820-DC48-3EE0-C68EF302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245396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3025-2876-8E1E-7D30-E70F694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0C461-797C-E354-5D8F-2121E410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5B8F3C-1809-3F47-70BF-AA00CA8D7E44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F929C-28DD-DEAC-C027-B898B092A770}"/>
              </a:ext>
            </a:extLst>
          </p:cNvPr>
          <p:cNvSpPr/>
          <p:nvPr/>
        </p:nvSpPr>
        <p:spPr>
          <a:xfrm>
            <a:off x="7366000" y="2717800"/>
            <a:ext cx="34163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E44BFC-E4C6-65EC-402A-F680E35C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0553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EA30-BFCD-A45F-7161-63735A80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7536-8142-C86C-B428-077A1741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6DD9-7754-8492-F98B-8AFB6155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/>
          </a:bodyPr>
          <a:lstStyle/>
          <a:p>
            <a:r>
              <a:rPr lang="en-GB"/>
              <a:t>Learn from data without explicit programming</a:t>
            </a:r>
          </a:p>
          <a:p>
            <a:r>
              <a:rPr lang="en-GB"/>
              <a:t>ML algorithms improve performance through experience</a:t>
            </a:r>
          </a:p>
          <a:p>
            <a:pPr lvl="1"/>
            <a:r>
              <a:rPr lang="en-GB"/>
              <a:t>Learn from data and generalize to unseen data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8DF922-10FB-6088-B1B4-998E8DEF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1825625"/>
            <a:ext cx="5577620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3AB761-F036-57F3-8013-DA6B2B17FBDC}"/>
              </a:ext>
            </a:extLst>
          </p:cNvPr>
          <p:cNvSpPr/>
          <p:nvPr/>
        </p:nvSpPr>
        <p:spPr>
          <a:xfrm>
            <a:off x="6318740" y="1917700"/>
            <a:ext cx="52636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898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4392-E96F-2FD2-A9A5-32C9F564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D180D-FCAE-E97C-C689-B85F0CE69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88A5F7-B677-3649-518B-436C9C47DD7A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F19BCB-783F-2186-AD75-F63BCFC2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15536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FA2F-AB62-98ED-0FC9-3BD2B2CA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D99C-1E4D-52AF-94E9-84116627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F6EFC-BD6A-28A2-D325-5F2FF9C3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24C52-0CF0-5479-32C5-74D63C84C695}"/>
              </a:ext>
            </a:extLst>
          </p:cNvPr>
          <p:cNvSpPr/>
          <p:nvPr/>
        </p:nvSpPr>
        <p:spPr>
          <a:xfrm>
            <a:off x="990600" y="1333500"/>
            <a:ext cx="3305175" cy="444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C1B524-AD23-0E61-E546-FA662AF92AA2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5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7746-7712-B314-D902-5A96E8EB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AE46-0506-40E7-6261-2DC09C22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</a:t>
            </a:r>
            <a:r>
              <a:rPr lang="en-US" b="1"/>
              <a:t>Before</a:t>
            </a:r>
            <a:r>
              <a:rPr lang="en-US"/>
              <a:t> Model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A7666-DC3D-85CC-2E92-CC917D9C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Ensure high-quality </a:t>
            </a:r>
            <a:r>
              <a:rPr lang="en-GB" b="1"/>
              <a:t>data</a:t>
            </a:r>
            <a:r>
              <a:rPr lang="en-GB"/>
              <a:t> and </a:t>
            </a:r>
            <a:r>
              <a:rPr lang="en-GB" b="1"/>
              <a:t>features</a:t>
            </a:r>
            <a:r>
              <a:rPr lang="en-GB"/>
              <a:t> to improve model performance and reliability.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Improving Data Quality</a:t>
            </a:r>
          </a:p>
          <a:p>
            <a:r>
              <a:rPr lang="en-GB"/>
              <a:t>Improving Feature Quality</a:t>
            </a:r>
          </a:p>
        </p:txBody>
      </p:sp>
    </p:spTree>
    <p:extLst>
      <p:ext uri="{BB962C8B-B14F-4D97-AF65-F5344CB8AC3E}">
        <p14:creationId xmlns:p14="http://schemas.microsoft.com/office/powerpoint/2010/main" val="27282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C117-9B00-CDF5-57DC-0DB2A3CD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6342-F754-6B77-5B4C-22201689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Data Quality - Instance-Level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8EA8-F4BE-499F-9929-DD04A9DE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Anomaly Detection and Correction: </a:t>
            </a:r>
          </a:p>
          <a:p>
            <a:pPr lvl="1"/>
            <a:r>
              <a:rPr lang="en-GB"/>
              <a:t>Visualising and interacting with data to identify missing values, </a:t>
            </a:r>
          </a:p>
          <a:p>
            <a:pPr lvl="1"/>
            <a:r>
              <a:rPr lang="en-GB"/>
              <a:t>outliers, </a:t>
            </a:r>
          </a:p>
          <a:p>
            <a:pPr lvl="1"/>
            <a:r>
              <a:rPr lang="en-GB"/>
              <a:t>duplicates, </a:t>
            </a:r>
          </a:p>
          <a:p>
            <a:pPr lvl="1"/>
            <a:r>
              <a:rPr lang="en-GB"/>
              <a:t>and out-of-distribution samples. </a:t>
            </a:r>
          </a:p>
          <a:p>
            <a:pPr lvl="1"/>
            <a:r>
              <a:rPr lang="en-GB"/>
              <a:t>i.e. Profiler and </a:t>
            </a:r>
            <a:r>
              <a:rPr lang="en-GB" err="1"/>
              <a:t>OoDAnalyzer</a:t>
            </a:r>
            <a:endParaRPr lang="en-GB"/>
          </a:p>
          <a:p>
            <a:r>
              <a:rPr lang="en-GB"/>
              <a:t>Provenance Tracking: </a:t>
            </a:r>
          </a:p>
          <a:p>
            <a:pPr lvl="1"/>
            <a:r>
              <a:rPr lang="en-GB"/>
              <a:t>Illustrating the impact of data cleaning and preprocessing steps on data quality.</a:t>
            </a:r>
          </a:p>
          <a:p>
            <a:pPr lvl="1"/>
            <a:r>
              <a:rPr lang="en-GB"/>
              <a:t>i.e. </a:t>
            </a:r>
            <a:r>
              <a:rPr lang="en-GB" err="1"/>
              <a:t>DQProv</a:t>
            </a:r>
            <a:r>
              <a:rPr lang="en-GB"/>
              <a:t> Explorer</a:t>
            </a:r>
          </a:p>
          <a:p>
            <a:r>
              <a:rPr lang="en-GB"/>
              <a:t>Privacy Preservation: </a:t>
            </a:r>
          </a:p>
          <a:p>
            <a:pPr lvl="1"/>
            <a:r>
              <a:rPr lang="en-GB"/>
              <a:t>Balancing data utility with privacy concerns during the cleaning process </a:t>
            </a:r>
          </a:p>
          <a:p>
            <a:pPr lvl="1"/>
            <a:r>
              <a:rPr lang="en-GB"/>
              <a:t>i.e. Privacy Exposure Risk Tree and </a:t>
            </a:r>
            <a:r>
              <a:rPr lang="en-GB" err="1"/>
              <a:t>GraphProtector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2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03C5B-380C-E739-5649-0438E93B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5EF5-19F0-2462-366C-233CDA87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Data Quality - Instance-Level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8CF5-6CA4-5CCD-B7BD-B76072AB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Anomaly Detection and Correction Example: Profiler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11F58-FD6C-096C-66E4-EAA9341B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316052"/>
            <a:ext cx="7670800" cy="4176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BE4A7-3C0C-99CD-2370-72DED30F48C1}"/>
              </a:ext>
            </a:extLst>
          </p:cNvPr>
          <p:cNvSpPr txBox="1"/>
          <p:nvPr/>
        </p:nvSpPr>
        <p:spPr>
          <a:xfrm>
            <a:off x="2032000" y="6484938"/>
            <a:ext cx="7581900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i="0">
                <a:solidFill>
                  <a:srgbClr val="000000"/>
                </a:solidFill>
                <a:effectLst/>
                <a:latin typeface="Lucida Grande"/>
              </a:rPr>
              <a:t>Profiler: integrated statistical analysis and visualization for data 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quality assessment, https://doi.org/10.1145/2254556.2254659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6800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28DAD-B79B-1AA5-DA1C-291D39EF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B97E24-CF44-9623-C5CC-CDF965CC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70"/>
            <a:ext cx="12192000" cy="66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1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B998A-9ED0-5675-9905-3CF4C72F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BEAC-5D9E-5077-06E4-C5844B03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Data Quality - Label-Level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71E1-BF9A-491A-1347-1968E43E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Noisy Label Handling: </a:t>
            </a:r>
          </a:p>
          <a:p>
            <a:pPr lvl="1"/>
            <a:r>
              <a:rPr lang="en-GB"/>
              <a:t>Visualising and refining crowdsourced annotations, </a:t>
            </a:r>
          </a:p>
          <a:p>
            <a:pPr lvl="1"/>
            <a:r>
              <a:rPr lang="en-GB"/>
              <a:t>identifying unreliable workers,</a:t>
            </a:r>
          </a:p>
          <a:p>
            <a:pPr lvl="1"/>
            <a:r>
              <a:rPr lang="en-GB"/>
              <a:t>correcting mislabelled instances. </a:t>
            </a:r>
          </a:p>
          <a:p>
            <a:pPr lvl="1"/>
            <a:r>
              <a:rPr lang="en-GB"/>
              <a:t>i.e. </a:t>
            </a:r>
            <a:r>
              <a:rPr lang="en-GB" err="1"/>
              <a:t>LabelInspect</a:t>
            </a:r>
            <a:r>
              <a:rPr lang="en-GB"/>
              <a:t> and C2A </a:t>
            </a:r>
          </a:p>
          <a:p>
            <a:r>
              <a:rPr lang="en-GB"/>
              <a:t>Interactive Labelling: </a:t>
            </a:r>
          </a:p>
          <a:p>
            <a:pPr lvl="1"/>
            <a:r>
              <a:rPr lang="en-GB"/>
              <a:t>Efficiently labelling unlabelled data by leveraging techniques like clustering similar instances and filtering to find items of interest. </a:t>
            </a:r>
          </a:p>
          <a:p>
            <a:pPr lvl="1"/>
            <a:r>
              <a:rPr lang="en-GB"/>
              <a:t>i.e. </a:t>
            </a:r>
            <a:r>
              <a:rPr lang="en-GB" err="1"/>
              <a:t>MediaTable</a:t>
            </a:r>
            <a:r>
              <a:rPr lang="en-GB"/>
              <a:t> and the SOM-based visualisation by </a:t>
            </a:r>
            <a:r>
              <a:rPr lang="en-GB" err="1"/>
              <a:t>Moehrmann</a:t>
            </a:r>
            <a:r>
              <a:rPr lang="en-GB"/>
              <a:t> et al..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3287A-B593-38DD-1872-AAD801A70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170B-55BB-BC55-712D-5F7B29D7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Data Quality - Label-Level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AF54-8ED9-5448-F32B-D5609B5A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Noisy Label Handling Example: </a:t>
            </a:r>
            <a:r>
              <a:rPr lang="en-GB" err="1"/>
              <a:t>LabelInspect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99EC3-1EAB-F50C-8539-D825E47569B7}"/>
              </a:ext>
            </a:extLst>
          </p:cNvPr>
          <p:cNvSpPr txBox="1"/>
          <p:nvPr/>
        </p:nvSpPr>
        <p:spPr>
          <a:xfrm>
            <a:off x="2367380" y="6492875"/>
            <a:ext cx="8870012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>
                <a:solidFill>
                  <a:srgbClr val="000000"/>
                </a:solidFill>
                <a:latin typeface="Lucida Grande"/>
              </a:rPr>
              <a:t>An Interactive Method to Improve Crowdsourced Annotations,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10.1109/TVCG.2018.2864843.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5764A-C779-71B8-BFC0-2B45C3B4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71" y="2234403"/>
            <a:ext cx="7134657" cy="41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1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45734-51FD-856C-2ECA-CF954794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31E2D-DFA0-AF68-DBE3-2A3A9451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2" y="0"/>
            <a:ext cx="1193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8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4F85-3C25-1129-1569-341B25B6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Feature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E957-4420-52C1-109E-982B3336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Feature Selection: </a:t>
            </a:r>
          </a:p>
          <a:p>
            <a:pPr lvl="1"/>
            <a:r>
              <a:rPr lang="en-GB"/>
              <a:t>Select useful features that contribute most to the prediction. </a:t>
            </a:r>
          </a:p>
          <a:p>
            <a:pPr lvl="1"/>
            <a:r>
              <a:rPr lang="en-GB"/>
              <a:t>i.e. </a:t>
            </a:r>
            <a:r>
              <a:rPr lang="en-GB" err="1"/>
              <a:t>DimStiller</a:t>
            </a:r>
            <a:r>
              <a:rPr lang="en-GB"/>
              <a:t> and </a:t>
            </a:r>
            <a:r>
              <a:rPr lang="en-GB" err="1"/>
              <a:t>SmartStripes</a:t>
            </a:r>
            <a:endParaRPr lang="en-GB"/>
          </a:p>
          <a:p>
            <a:r>
              <a:rPr lang="en-GB"/>
              <a:t>Feature Construction: </a:t>
            </a:r>
          </a:p>
          <a:p>
            <a:pPr lvl="1"/>
            <a:r>
              <a:rPr lang="en-GB"/>
              <a:t>Guide the creation of new, more discriminative features. </a:t>
            </a:r>
          </a:p>
          <a:p>
            <a:pPr lvl="1"/>
            <a:r>
              <a:rPr lang="en-GB"/>
              <a:t>i.e. </a:t>
            </a:r>
            <a:r>
              <a:rPr lang="en-GB" err="1"/>
              <a:t>FeatureInsight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778F-97A4-7981-D64B-7311C67B7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FC71-DF1C-556F-3079-1A2FB43A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AF9D5-AF4A-37D9-FCFA-BC70237F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/>
          </a:bodyPr>
          <a:lstStyle/>
          <a:p>
            <a:r>
              <a:rPr lang="en-GB"/>
              <a:t>Learn from data without explicit programming</a:t>
            </a:r>
          </a:p>
          <a:p>
            <a:r>
              <a:rPr lang="en-GB"/>
              <a:t>ML algorithms improve performance through experience</a:t>
            </a:r>
          </a:p>
          <a:p>
            <a:pPr lvl="1"/>
            <a:r>
              <a:rPr lang="en-GB"/>
              <a:t>Learn from data and generalize to unseen data</a:t>
            </a:r>
          </a:p>
          <a:p>
            <a:r>
              <a:rPr lang="en-GB"/>
              <a:t>Key goal: Create systems that can automatically learn patterns and make intelligent decisions</a:t>
            </a: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4DB793-3175-7F50-1CF1-C4B0CB63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1825625"/>
            <a:ext cx="5577620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44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C938-6908-FC6B-CA7E-017AA2E7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CDA9-FC8A-F90D-0A3D-AC34EF22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Feature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97FD-E4D7-0BD6-9153-462CC766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Feature Selection Example: </a:t>
            </a:r>
            <a:r>
              <a:rPr lang="en-GB" err="1"/>
              <a:t>DimStiller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34CF0-E83B-376D-7DFD-B2EA374B92AE}"/>
              </a:ext>
            </a:extLst>
          </p:cNvPr>
          <p:cNvSpPr txBox="1"/>
          <p:nvPr/>
        </p:nvSpPr>
        <p:spPr>
          <a:xfrm>
            <a:off x="1704245" y="6417527"/>
            <a:ext cx="8870012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err="1">
                <a:solidFill>
                  <a:srgbClr val="000000"/>
                </a:solidFill>
                <a:latin typeface="Lucida Grande"/>
              </a:rPr>
              <a:t>DimStiller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Workflows for Dimensional Analysis and Reduction,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10.1109/VAST.2010.5652392.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51717-8062-7E95-E2B6-BE361DA6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42" y="2227868"/>
            <a:ext cx="8956515" cy="42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1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9D9C-8B38-181F-C77F-1EFDCEEF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B2598-26AF-F350-C452-02D2A049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143"/>
            <a:ext cx="12192000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9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5E398-DACA-E31A-9280-A732554A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12E72-FEFA-E479-0969-BD9A4EC8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D5D1C-61FE-C283-AA8F-B88EEAF0FFFE}"/>
              </a:ext>
            </a:extLst>
          </p:cNvPr>
          <p:cNvSpPr/>
          <p:nvPr/>
        </p:nvSpPr>
        <p:spPr>
          <a:xfrm>
            <a:off x="4219575" y="1333500"/>
            <a:ext cx="3305175" cy="444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9A10EC-8D32-C685-312B-4B889FF152FB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6AC301-06BC-C6F8-0DC3-6CBF0CCB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676445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F5C7-94E4-EA30-BB90-2EC845EB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</a:t>
            </a:r>
            <a:r>
              <a:rPr lang="en-US" b="1"/>
              <a:t>During</a:t>
            </a:r>
            <a:r>
              <a:rPr lang="en-US"/>
              <a:t> Model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77372-C6AF-E3BE-F288-1EEEBD23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Gain deeper understanding of model workings, diagnose training issues, and steer model behaviour towards desired outcomes.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Model Understanding</a:t>
            </a:r>
          </a:p>
          <a:p>
            <a:r>
              <a:rPr lang="en-GB"/>
              <a:t>Model Diagnosis</a:t>
            </a:r>
          </a:p>
          <a:p>
            <a:r>
              <a:rPr lang="en-GB"/>
              <a:t>Model Steering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6A83-9245-3780-DC8D-A9CBD76B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E1DD-6BC9-18A2-8B51-BEC26268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Understanding - </a:t>
            </a:r>
            <a:r>
              <a:rPr lang="en-GB"/>
              <a:t>Parameter Effects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CBEC-7657-001B-28B9-FB0B3E5A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Understanding Parameter Effects: </a:t>
            </a:r>
          </a:p>
          <a:p>
            <a:pPr lvl="1"/>
            <a:r>
              <a:rPr lang="en-GB"/>
              <a:t>Visualising how model outputs change with variations in parameter settings. </a:t>
            </a:r>
          </a:p>
          <a:p>
            <a:pPr lvl="1"/>
            <a:r>
              <a:rPr lang="en-GB"/>
              <a:t>i.e. </a:t>
            </a:r>
            <a:r>
              <a:rPr lang="en-GB" err="1"/>
              <a:t>BirdVis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44C6-62DA-9073-AED9-BED51F9F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8D15-A6A5-5066-2AF0-3CE01D0B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Understanding - </a:t>
            </a:r>
            <a:r>
              <a:rPr lang="en-GB"/>
              <a:t>Parameter Effects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7F6B-2CA0-5EA3-AF0D-7E3AF71D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Understanding Parameter Effects Example: </a:t>
            </a:r>
            <a:r>
              <a:rPr lang="en-GB" err="1"/>
              <a:t>BirdVis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A6AF-23DE-FBA5-FF55-CBD6AB199FAF}"/>
              </a:ext>
            </a:extLst>
          </p:cNvPr>
          <p:cNvSpPr txBox="1"/>
          <p:nvPr/>
        </p:nvSpPr>
        <p:spPr>
          <a:xfrm>
            <a:off x="2845254" y="6492875"/>
            <a:ext cx="8870012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err="1">
                <a:solidFill>
                  <a:srgbClr val="000000"/>
                </a:solidFill>
                <a:latin typeface="Lucida Grande"/>
              </a:rPr>
              <a:t>BirdVis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Visualizing and Understanding Bird Populations,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10.1109/TVCG.2011.176.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5231C-1C90-343E-C5BF-71968F6B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80" y="2344027"/>
            <a:ext cx="10292639" cy="41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5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4979E-4E52-3A33-197B-63A4C4F31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FD4FD-0A3A-2183-2479-4E0B6A1F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770"/>
            <a:ext cx="12192000" cy="49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6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DA92-A89C-BE28-1746-7AFA2E1EE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5B0D-5419-292C-8DEB-E3A24587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Understanding - </a:t>
            </a:r>
            <a:r>
              <a:rPr lang="en-GB"/>
              <a:t>Model Behaviours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2FB0-98A0-A46B-37A5-D5EBB21C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Network-Centric Methods: </a:t>
            </a:r>
          </a:p>
          <a:p>
            <a:pPr lvl="1"/>
            <a:r>
              <a:rPr lang="en-GB"/>
              <a:t>Exploring model structure, </a:t>
            </a:r>
          </a:p>
          <a:p>
            <a:pPr lvl="1"/>
            <a:r>
              <a:rPr lang="en-GB"/>
              <a:t>visualising neuron activations, </a:t>
            </a:r>
          </a:p>
          <a:p>
            <a:pPr lvl="1"/>
            <a:r>
              <a:rPr lang="en-GB"/>
              <a:t>and interpreting how different parts of the model contribute to the final output. </a:t>
            </a:r>
          </a:p>
          <a:p>
            <a:pPr lvl="1"/>
            <a:r>
              <a:rPr lang="en-GB"/>
              <a:t>i.e. </a:t>
            </a:r>
            <a:r>
              <a:rPr lang="en-GB" err="1"/>
              <a:t>CNNVis</a:t>
            </a:r>
            <a:r>
              <a:rPr lang="en-GB"/>
              <a:t> for convolutional neural networks and </a:t>
            </a:r>
            <a:r>
              <a:rPr lang="en-GB" err="1"/>
              <a:t>LSTMVis</a:t>
            </a:r>
            <a:r>
              <a:rPr lang="en-GB"/>
              <a:t> for recurrent neural networks.</a:t>
            </a:r>
          </a:p>
          <a:p>
            <a:r>
              <a:rPr lang="en-GB"/>
              <a:t>Instance-Centric Methods: </a:t>
            </a:r>
          </a:p>
          <a:p>
            <a:pPr lvl="1"/>
            <a:r>
              <a:rPr lang="en-GB"/>
              <a:t>Analysing individual instances and their relationships, </a:t>
            </a:r>
          </a:p>
          <a:p>
            <a:pPr lvl="1"/>
            <a:r>
              <a:rPr lang="en-GB"/>
              <a:t>visualising the representation space learned by the model. </a:t>
            </a:r>
          </a:p>
          <a:p>
            <a:pPr lvl="1"/>
            <a:r>
              <a:rPr lang="en-GB"/>
              <a:t>i.e. Rauber et al. </a:t>
            </a:r>
          </a:p>
          <a:p>
            <a:r>
              <a:rPr lang="en-GB"/>
              <a:t>Hybrid Methods: </a:t>
            </a:r>
          </a:p>
          <a:p>
            <a:pPr lvl="1"/>
            <a:r>
              <a:rPr lang="en-GB"/>
              <a:t>Combining network-centric and instance-centric approaches</a:t>
            </a:r>
          </a:p>
          <a:p>
            <a:pPr lvl="1"/>
            <a:r>
              <a:rPr lang="en-GB"/>
              <a:t>i.e. Summit and </a:t>
            </a:r>
            <a:r>
              <a:rPr lang="en-GB" err="1"/>
              <a:t>ActiVis</a:t>
            </a:r>
            <a:r>
              <a:rPr lang="en-GB"/>
              <a:t> </a:t>
            </a:r>
          </a:p>
          <a:p>
            <a:r>
              <a:rPr lang="en-GB"/>
              <a:t>Surrogate Model Explanations: </a:t>
            </a:r>
          </a:p>
          <a:p>
            <a:pPr lvl="1"/>
            <a:r>
              <a:rPr lang="en-GB"/>
              <a:t>Using simpler, interpretable models to explain the behaviour of more complex models. </a:t>
            </a:r>
          </a:p>
          <a:p>
            <a:pPr lvl="1"/>
            <a:r>
              <a:rPr lang="en-GB"/>
              <a:t>i.e. </a:t>
            </a:r>
            <a:r>
              <a:rPr lang="en-GB" err="1"/>
              <a:t>RuleMatrix</a:t>
            </a:r>
            <a:r>
              <a:rPr lang="en-GB"/>
              <a:t> and </a:t>
            </a:r>
            <a:r>
              <a:rPr lang="en-GB" err="1"/>
              <a:t>DeepVID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192E-5E50-213F-FDF3-3DA044D1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D1F9-AD72-B7A7-F697-614190E8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Understanding - </a:t>
            </a:r>
            <a:r>
              <a:rPr lang="en-GB"/>
              <a:t>Model Behaviours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4BF7-264E-2FD5-899C-C48A9627D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Network-Centric Methods Example: </a:t>
            </a:r>
            <a:r>
              <a:rPr lang="en-GB" err="1"/>
              <a:t>CNNVis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F110C-7593-1EE1-0C3B-4D69DE8F5FDE}"/>
              </a:ext>
            </a:extLst>
          </p:cNvPr>
          <p:cNvSpPr txBox="1"/>
          <p:nvPr/>
        </p:nvSpPr>
        <p:spPr>
          <a:xfrm>
            <a:off x="2844006" y="6492875"/>
            <a:ext cx="8870012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>
                <a:solidFill>
                  <a:srgbClr val="000000"/>
                </a:solidFill>
                <a:latin typeface="Lucida Grande"/>
              </a:rPr>
              <a:t>Towards Better Analysis of Deep Convolutional Neural Networks, https://doi.org/10.48550/arXiv.1604.07043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A1D60-547E-E6E0-0207-DC27AE50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06" y="2407120"/>
            <a:ext cx="6503987" cy="39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4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679A-197E-1D9A-2084-36233A67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FAA1C-FE8F-0547-7395-67FAC9F8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66" y="0"/>
            <a:ext cx="113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EFBE9-14F2-7360-9E02-1AF2D14B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A808-3F3C-E04F-D228-EF1EEA37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753F-AAEA-0D9A-7B2B-3CE9DEFD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Supervised Learning: Learns from labelled training data</a:t>
            </a:r>
          </a:p>
          <a:p>
            <a:pPr lvl="1"/>
            <a:r>
              <a:rPr lang="en-GB"/>
              <a:t>Examples: Classification, Regression</a:t>
            </a:r>
          </a:p>
          <a:p>
            <a:pPr lvl="1"/>
            <a:r>
              <a:rPr lang="en-GB"/>
              <a:t>Used in spam detection, price prediction</a:t>
            </a:r>
          </a:p>
          <a:p>
            <a:r>
              <a:rPr lang="en-GB"/>
              <a:t>Unsupervised Learning: Finds patterns in unlabelled data</a:t>
            </a:r>
          </a:p>
          <a:p>
            <a:pPr lvl="1"/>
            <a:r>
              <a:rPr lang="en-GB"/>
              <a:t>Examples: Clustering, Dimensionality Reduction</a:t>
            </a:r>
          </a:p>
          <a:p>
            <a:pPr lvl="1"/>
            <a:r>
              <a:rPr lang="en-GB"/>
              <a:t>Used in customer segmentation, anomaly detection</a:t>
            </a:r>
          </a:p>
          <a:p>
            <a:r>
              <a:rPr lang="en-GB"/>
              <a:t>Reinforcement Learning: Learns through trial and error</a:t>
            </a:r>
          </a:p>
          <a:p>
            <a:pPr lvl="1"/>
            <a:r>
              <a:rPr lang="en-GB"/>
              <a:t>Used in game AI, robotics, autonomous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E1F4-D64B-388C-6E6A-31F89E5E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E76A-D0A0-C874-35BE-77A87664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01EC-E904-B900-34F3-61A74AAA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Analysing Training Results: </a:t>
            </a:r>
          </a:p>
          <a:p>
            <a:pPr lvl="1"/>
            <a:r>
              <a:rPr lang="en-GB"/>
              <a:t>Diagnose issues by visualising classifier performance, </a:t>
            </a:r>
          </a:p>
          <a:p>
            <a:pPr lvl="1"/>
            <a:r>
              <a:rPr lang="en-GB"/>
              <a:t>identifying fairness issues, </a:t>
            </a:r>
          </a:p>
          <a:p>
            <a:pPr lvl="1"/>
            <a:r>
              <a:rPr lang="en-GB"/>
              <a:t>exploring potential model vulnerabilities. </a:t>
            </a:r>
          </a:p>
          <a:p>
            <a:pPr lvl="1"/>
            <a:r>
              <a:rPr lang="en-GB"/>
              <a:t>i.e. Squares and </a:t>
            </a:r>
            <a:r>
              <a:rPr lang="en-GB" err="1"/>
              <a:t>FairSight</a:t>
            </a:r>
            <a:endParaRPr lang="en-GB"/>
          </a:p>
          <a:p>
            <a:r>
              <a:rPr lang="en-GB"/>
              <a:t>Analysing Training Dynamics: </a:t>
            </a:r>
          </a:p>
          <a:p>
            <a:pPr lvl="1"/>
            <a:r>
              <a:rPr lang="en-GB"/>
              <a:t>Monitor the training process, </a:t>
            </a:r>
          </a:p>
          <a:p>
            <a:pPr lvl="1"/>
            <a:r>
              <a:rPr lang="en-GB"/>
              <a:t>detecting anomalies, </a:t>
            </a:r>
          </a:p>
          <a:p>
            <a:pPr lvl="1"/>
            <a:r>
              <a:rPr lang="en-GB"/>
              <a:t>understand the evolution of model behaviour over time. </a:t>
            </a:r>
          </a:p>
          <a:p>
            <a:pPr lvl="1"/>
            <a:r>
              <a:rPr lang="en-GB"/>
              <a:t>i.e. </a:t>
            </a:r>
            <a:r>
              <a:rPr lang="en-GB" err="1"/>
              <a:t>DGMTracker</a:t>
            </a:r>
            <a:r>
              <a:rPr lang="en-GB"/>
              <a:t> and </a:t>
            </a:r>
            <a:r>
              <a:rPr lang="en-GB" err="1"/>
              <a:t>DQNViz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8115-B3B4-FB22-B4E8-95C1438D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587F-A3AF-FC94-5D1C-09409731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553A-88CC-8379-C353-8DC2CA67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Analysing Training Results: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845FC-5E8E-DBC4-88B8-95297B8696A0}"/>
              </a:ext>
            </a:extLst>
          </p:cNvPr>
          <p:cNvSpPr txBox="1"/>
          <p:nvPr/>
        </p:nvSpPr>
        <p:spPr>
          <a:xfrm>
            <a:off x="2845254" y="6492875"/>
            <a:ext cx="8870012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>
                <a:solidFill>
                  <a:srgbClr val="000000"/>
                </a:solidFill>
                <a:latin typeface="Lucida Grande"/>
              </a:rPr>
              <a:t>Squares: Supporting Interactive Performance Analysis for Multiclass Classifiers,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10.1109/TVCG.2016.2598828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D456C-7BFE-1587-EA91-51B9FD4C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01" y="2271168"/>
            <a:ext cx="8824397" cy="42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9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C700-F943-9CCB-1D30-3CFAF60E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8AF60-8D95-8AC2-F4B3-D3768A4A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00"/>
            <a:ext cx="12192000" cy="59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2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328A-F3A5-586B-4FE7-7F335B37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5296C-75C4-589F-F646-7B51B8E0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020"/>
            <a:ext cx="12192000" cy="29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0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AD0D-3200-14DD-F36E-907103A8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FCB1-9D7C-8E00-E1AD-1DC92133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F44A-DBFB-4099-2DCF-F08AA221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Model Refinement with Human Knowledge: </a:t>
            </a:r>
          </a:p>
          <a:p>
            <a:pPr lvl="1"/>
            <a:r>
              <a:rPr lang="en-GB"/>
              <a:t>Allowing users to interactively refine models by editing prototypes, </a:t>
            </a:r>
          </a:p>
          <a:p>
            <a:pPr lvl="1"/>
            <a:r>
              <a:rPr lang="en-GB"/>
              <a:t>adding constraints, </a:t>
            </a:r>
          </a:p>
          <a:p>
            <a:pPr lvl="1"/>
            <a:r>
              <a:rPr lang="en-GB"/>
              <a:t>correcting outputs. </a:t>
            </a:r>
          </a:p>
          <a:p>
            <a:pPr lvl="1"/>
            <a:r>
              <a:rPr lang="en-GB"/>
              <a:t>i.e. </a:t>
            </a:r>
            <a:r>
              <a:rPr lang="en-GB" err="1"/>
              <a:t>ProtoSteer</a:t>
            </a:r>
            <a:r>
              <a:rPr lang="en-GB"/>
              <a:t> and </a:t>
            </a:r>
            <a:r>
              <a:rPr lang="en-GB" err="1"/>
              <a:t>ReVision</a:t>
            </a:r>
            <a:r>
              <a:rPr lang="en-GB"/>
              <a:t> </a:t>
            </a:r>
          </a:p>
          <a:p>
            <a:r>
              <a:rPr lang="en-GB"/>
              <a:t>Model Selection from Ensembles: </a:t>
            </a:r>
          </a:p>
          <a:p>
            <a:pPr lvl="1"/>
            <a:r>
              <a:rPr lang="en-GB"/>
              <a:t>Comparing and selecting the best model from a set of candidate models. </a:t>
            </a:r>
          </a:p>
          <a:p>
            <a:pPr lvl="1"/>
            <a:r>
              <a:rPr lang="en-GB"/>
              <a:t>i.e. BEAMES and </a:t>
            </a:r>
            <a:r>
              <a:rPr lang="en-GB" err="1"/>
              <a:t>RegressionExplorer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0990B-B161-6B2A-9B10-1F8CA9EF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BABC-1AFF-43DC-2BAF-66D414F5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CB69-94E5-6F1C-1DDF-D088B883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Model Refinement with Human Knowledge Example: </a:t>
            </a:r>
            <a:r>
              <a:rPr lang="en-GB" err="1"/>
              <a:t>ProtoSteer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775EC-32D1-C716-C32E-8058765D3B00}"/>
              </a:ext>
            </a:extLst>
          </p:cNvPr>
          <p:cNvSpPr txBox="1"/>
          <p:nvPr/>
        </p:nvSpPr>
        <p:spPr>
          <a:xfrm>
            <a:off x="2845254" y="6492875"/>
            <a:ext cx="5796470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err="1">
                <a:solidFill>
                  <a:srgbClr val="000000"/>
                </a:solidFill>
                <a:latin typeface="Lucida Grande"/>
              </a:rPr>
              <a:t>ProtoSteer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Steering Deep Sequence Model with Prototypes,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10.1109/TVCG.2019.2934267.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137D7-80CD-C590-AD53-D460911C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36" y="2217230"/>
            <a:ext cx="82427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3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A791-A0EC-456D-CE14-30A6BAEB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32B09-73F1-30CD-44CE-88BB44B0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920"/>
            <a:ext cx="12192000" cy="64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4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D2F7-A4CF-BAEE-52F2-00F6F654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F7BF4-FD82-D48D-AD01-3B259569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857"/>
            <a:ext cx="10084742" cy="5022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E15DE6-21E0-7E9F-19D8-9471CEA221BF}"/>
              </a:ext>
            </a:extLst>
          </p:cNvPr>
          <p:cNvSpPr/>
          <p:nvPr/>
        </p:nvSpPr>
        <p:spPr>
          <a:xfrm>
            <a:off x="7286625" y="1333500"/>
            <a:ext cx="3305175" cy="444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838976-F479-DE2F-FC1E-FD2064473A14}"/>
              </a:ext>
            </a:extLst>
          </p:cNvPr>
          <p:cNvSpPr txBox="1">
            <a:spLocks/>
          </p:cNvSpPr>
          <p:nvPr/>
        </p:nvSpPr>
        <p:spPr>
          <a:xfrm>
            <a:off x="838200" y="6207493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[Yuan]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18D4D-DA0F-80D5-9791-54BAA8B8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Overview – Visual Analytics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8607552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2561-95B2-9105-D198-93ED2054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</a:t>
            </a:r>
            <a:r>
              <a:rPr lang="en-US" b="1"/>
              <a:t>After</a:t>
            </a:r>
            <a:r>
              <a:rPr lang="en-US"/>
              <a:t> Model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1575-C8CC-A74C-E563-AEC0C4CC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Help users make sense of model outputs, gain insights from data analysis results, and evaluate model performance in real-world contexts.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Understanding Static Data Analysis Results</a:t>
            </a:r>
          </a:p>
          <a:p>
            <a:r>
              <a:rPr lang="en-US" dirty="0"/>
              <a:t>Understanding Dynamic Data Analysis Results</a:t>
            </a:r>
          </a:p>
        </p:txBody>
      </p:sp>
    </p:spTree>
    <p:extLst>
      <p:ext uri="{BB962C8B-B14F-4D97-AF65-F5344CB8AC3E}">
        <p14:creationId xmlns:p14="http://schemas.microsoft.com/office/powerpoint/2010/main" val="33317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F939-E546-B9AE-06BE-B3730EB4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Static Data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28D2-5B9E-929E-BF9D-CCBAD7B0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Textual Data Analysis: </a:t>
            </a:r>
          </a:p>
          <a:p>
            <a:pPr lvl="1"/>
            <a:r>
              <a:rPr lang="en-US"/>
              <a:t>Visualizing topics, clusters, and relationships extracted from text data</a:t>
            </a:r>
          </a:p>
          <a:p>
            <a:pPr lvl="1"/>
            <a:r>
              <a:rPr lang="en-US"/>
              <a:t>used techniques:</a:t>
            </a:r>
          </a:p>
          <a:p>
            <a:pPr lvl="2"/>
            <a:r>
              <a:rPr lang="en-US"/>
              <a:t>topic modelling</a:t>
            </a:r>
          </a:p>
          <a:p>
            <a:pPr lvl="2"/>
            <a:r>
              <a:rPr lang="en-US"/>
              <a:t>word embedding</a:t>
            </a:r>
          </a:p>
          <a:p>
            <a:pPr lvl="1"/>
            <a:r>
              <a:rPr lang="en-US"/>
              <a:t>i.e. </a:t>
            </a:r>
            <a:r>
              <a:rPr lang="en-US" err="1"/>
              <a:t>TopicPanorama</a:t>
            </a:r>
            <a:r>
              <a:rPr lang="en-US"/>
              <a:t> , </a:t>
            </a:r>
            <a:r>
              <a:rPr lang="en-US" err="1"/>
              <a:t>DemographicVis</a:t>
            </a:r>
            <a:r>
              <a:rPr lang="en-US"/>
              <a:t> , and cite2vec.</a:t>
            </a:r>
          </a:p>
          <a:p>
            <a:r>
              <a:rPr lang="en-US"/>
              <a:t>Other Data Analysis: </a:t>
            </a:r>
          </a:p>
          <a:p>
            <a:pPr lvl="1"/>
            <a:r>
              <a:rPr lang="en-US"/>
              <a:t>Extending visual analytics to other data types, </a:t>
            </a:r>
          </a:p>
          <a:p>
            <a:pPr lvl="1"/>
            <a:r>
              <a:rPr lang="en-US"/>
              <a:t>E.g., flow fields and multi-dimensional data, </a:t>
            </a:r>
          </a:p>
          <a:p>
            <a:pPr lvl="1"/>
            <a:r>
              <a:rPr lang="en-US"/>
              <a:t>used techniques: </a:t>
            </a:r>
          </a:p>
          <a:p>
            <a:pPr lvl="2"/>
            <a:r>
              <a:rPr lang="en-US"/>
              <a:t>subspace analysis</a:t>
            </a:r>
          </a:p>
          <a:p>
            <a:pPr lvl="2"/>
            <a:r>
              <a:rPr lang="en-US"/>
              <a:t>pattern matching</a:t>
            </a:r>
          </a:p>
          <a:p>
            <a:pPr lvl="1"/>
            <a:r>
              <a:rPr lang="en-US"/>
              <a:t>i.e. </a:t>
            </a:r>
            <a:r>
              <a:rPr lang="en-US" err="1"/>
              <a:t>SMARTexplore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A591-FA55-AE0A-206A-2673EC4D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91C5-47B9-94D0-323D-FD0DEBA0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Deep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2BD1-CAF3-286D-A39F-3385F3B1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Advanced machine learning technique using multi-layered neural networks</a:t>
            </a:r>
          </a:p>
          <a:p>
            <a:r>
              <a:rPr lang="en-GB"/>
              <a:t>Mimics human brain's neural structure to process complex data</a:t>
            </a:r>
          </a:p>
          <a:p>
            <a:r>
              <a:rPr lang="en-GB"/>
              <a:t>Enables automatic feature extraction and learning from raw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FE9A2-FFB7-726A-0B25-234DFD3C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6205-447D-DA05-8AE4-7F805972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Static Data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CC51-36F2-B835-FB05-767D14DB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Textual Data Analysis </a:t>
            </a:r>
            <a:r>
              <a:rPr lang="en-GB"/>
              <a:t>: </a:t>
            </a:r>
            <a:r>
              <a:rPr lang="en-US" err="1"/>
              <a:t>DemographicVis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13421-BD48-E3AB-462E-2075346F7FF2}"/>
              </a:ext>
            </a:extLst>
          </p:cNvPr>
          <p:cNvSpPr txBox="1"/>
          <p:nvPr/>
        </p:nvSpPr>
        <p:spPr>
          <a:xfrm>
            <a:off x="2070279" y="6492875"/>
            <a:ext cx="7354814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err="1">
                <a:solidFill>
                  <a:srgbClr val="000000"/>
                </a:solidFill>
                <a:latin typeface="Lucida Grande"/>
              </a:rPr>
              <a:t>DemographicVis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Analyzing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 demographic information based on user generated content, </a:t>
            </a:r>
            <a:r>
              <a:rPr lang="en-GB" sz="100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>
                <a:solidFill>
                  <a:srgbClr val="000000"/>
                </a:solidFill>
                <a:latin typeface="Lucida Grande"/>
              </a:rPr>
              <a:t>: 10.1109/VAST.2015.7347631.</a:t>
            </a:r>
            <a:endParaRPr lang="en-GB" sz="1000" i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CA3B4-6A0F-B81B-AC63-570E364B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79" y="2358049"/>
            <a:ext cx="8051442" cy="41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3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16B0-57B5-B236-CD39-4A510432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E8248-6BAD-B4F0-5E12-3B7FEBCE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393"/>
            <a:ext cx="12192000" cy="62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75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1C48-9A88-574C-DF93-12839EAB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Dynamic Data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BBB21-970A-DD80-8100-DD6C67E6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Offline Analysis: Exploring patterns and trends in data over time, with all data available before analysis. </a:t>
            </a:r>
          </a:p>
          <a:p>
            <a:pPr lvl="1"/>
            <a:r>
              <a:rPr lang="en-US" b="1"/>
              <a:t>Topic Analysis</a:t>
            </a:r>
            <a:r>
              <a:rPr lang="en-US"/>
              <a:t>: Visualizing topic evolution using techniques, which often employing a river metaphor to convey changes over time.</a:t>
            </a:r>
          </a:p>
          <a:p>
            <a:pPr lvl="2"/>
            <a:r>
              <a:rPr lang="en-US"/>
              <a:t>i.e. </a:t>
            </a:r>
            <a:r>
              <a:rPr lang="en-US" err="1"/>
              <a:t>ThemeRiver</a:t>
            </a:r>
            <a:r>
              <a:rPr lang="en-US"/>
              <a:t> and </a:t>
            </a:r>
            <a:r>
              <a:rPr lang="en-US" err="1"/>
              <a:t>TextFlow</a:t>
            </a:r>
            <a:r>
              <a:rPr lang="en-US"/>
              <a:t> </a:t>
            </a:r>
          </a:p>
          <a:p>
            <a:pPr lvl="1"/>
            <a:r>
              <a:rPr lang="en-US" b="1"/>
              <a:t>Event Analysis</a:t>
            </a:r>
            <a:r>
              <a:rPr lang="en-US"/>
              <a:t>: Revealing important sequential patterns in event data, which leverage techniques like tensor decomposition and stage analysis.</a:t>
            </a:r>
          </a:p>
          <a:p>
            <a:pPr lvl="2"/>
            <a:r>
              <a:rPr lang="en-US"/>
              <a:t>i.e. </a:t>
            </a:r>
            <a:r>
              <a:rPr lang="en-US" err="1"/>
              <a:t>EventThread</a:t>
            </a:r>
            <a:r>
              <a:rPr lang="en-US"/>
              <a:t> </a:t>
            </a:r>
          </a:p>
          <a:p>
            <a:pPr lvl="1"/>
            <a:r>
              <a:rPr lang="en-US" b="1"/>
              <a:t>Trajectory Analysis</a:t>
            </a:r>
            <a:r>
              <a:rPr lang="en-US"/>
              <a:t>: Visualizing and understanding movement patterns, often using techniques like clustering, pattern mining, and semantic enrichment. </a:t>
            </a:r>
          </a:p>
          <a:p>
            <a:pPr lvl="2"/>
            <a:r>
              <a:rPr lang="en-US"/>
              <a:t>i.e. Kruger et al. and Chen et al. 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BEF10-8CEB-C7D9-8DD9-CF94E4F8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C38F-42B1-C578-8A1F-A64F8857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Dynamic Data Analysis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8DD-D034-79DD-5E56-D783C0C65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Offline Analysis Example</a:t>
            </a:r>
            <a:r>
              <a:rPr lang="en-GB"/>
              <a:t>: </a:t>
            </a:r>
            <a:r>
              <a:rPr lang="en-US" err="1"/>
              <a:t>TextFlow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59F1-7902-5CB6-1DF9-15D6912B5FFA}"/>
              </a:ext>
            </a:extLst>
          </p:cNvPr>
          <p:cNvSpPr txBox="1"/>
          <p:nvPr/>
        </p:nvSpPr>
        <p:spPr>
          <a:xfrm>
            <a:off x="2845253" y="6492875"/>
            <a:ext cx="7226025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dirty="0" err="1">
                <a:solidFill>
                  <a:srgbClr val="000000"/>
                </a:solidFill>
                <a:latin typeface="Lucida Grande"/>
              </a:rPr>
              <a:t>TextFlow</a:t>
            </a:r>
            <a:r>
              <a:rPr lang="en-GB" sz="1000" dirty="0">
                <a:solidFill>
                  <a:srgbClr val="000000"/>
                </a:solidFill>
                <a:latin typeface="Lucida Grande"/>
              </a:rPr>
              <a:t>: Towards Better Understanding of Evolving Topics in Text, </a:t>
            </a:r>
            <a:r>
              <a:rPr lang="en-GB" sz="1000" dirty="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 dirty="0">
                <a:solidFill>
                  <a:srgbClr val="000000"/>
                </a:solidFill>
                <a:latin typeface="Lucida Grande"/>
              </a:rPr>
              <a:t>: 10.1109/TVCG.2011.239.</a:t>
            </a:r>
            <a:endParaRPr lang="en-GB" sz="100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30CDC-65D5-385F-9BFD-AB8E355A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5" y="2327796"/>
            <a:ext cx="10818149" cy="39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54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391D-5A8D-4EFD-F7DC-FFA8867D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36C58-5455-032C-C284-2366A138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967"/>
            <a:ext cx="12192000" cy="44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4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0CC8-6172-CA4F-4511-53614752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469D-5FF7-036F-DB1B-706EFA45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Dynamic Data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06E7-5554-5F56-577C-0A70E3C6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Online Analysis: </a:t>
            </a:r>
          </a:p>
          <a:p>
            <a:pPr lvl="1"/>
            <a:r>
              <a:rPr lang="en-US"/>
              <a:t>Tackling streaming data where new data arrives continuously. </a:t>
            </a:r>
          </a:p>
          <a:p>
            <a:pPr lvl="1"/>
            <a:r>
              <a:rPr lang="en-US"/>
              <a:t>Area presents challenges for visualizing evolving patterns and integrating with real-time analysis algorithms.</a:t>
            </a:r>
          </a:p>
          <a:p>
            <a:pPr lvl="2"/>
            <a:r>
              <a:rPr lang="en-US"/>
              <a:t>i.e. </a:t>
            </a:r>
            <a:r>
              <a:rPr lang="en-US" err="1"/>
              <a:t>TopicStream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67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DDA7-1FD9-9C57-6B85-B53209E7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8771-66F0-FD64-77BB-23613884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Dynamic Data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996F-3620-71AD-822F-F2538426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Online Analysis Example</a:t>
            </a:r>
            <a:r>
              <a:rPr lang="en-GB"/>
              <a:t>: </a:t>
            </a:r>
            <a:r>
              <a:rPr lang="en-US" err="1"/>
              <a:t>TopicStream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26E30-905A-C71A-67D6-AC2AA40C8E6D}"/>
              </a:ext>
            </a:extLst>
          </p:cNvPr>
          <p:cNvSpPr txBox="1"/>
          <p:nvPr/>
        </p:nvSpPr>
        <p:spPr>
          <a:xfrm>
            <a:off x="2845253" y="6492875"/>
            <a:ext cx="7226025" cy="32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GB" sz="1000" dirty="0">
                <a:solidFill>
                  <a:srgbClr val="000000"/>
                </a:solidFill>
                <a:latin typeface="Lucida Grande"/>
              </a:rPr>
              <a:t>Online Visual Analytics of Text Streams, </a:t>
            </a:r>
            <a:r>
              <a:rPr lang="en-GB" sz="1000" dirty="0" err="1">
                <a:solidFill>
                  <a:srgbClr val="000000"/>
                </a:solidFill>
                <a:latin typeface="Lucida Grande"/>
              </a:rPr>
              <a:t>doi</a:t>
            </a:r>
            <a:r>
              <a:rPr lang="en-GB" sz="1000" dirty="0">
                <a:solidFill>
                  <a:srgbClr val="000000"/>
                </a:solidFill>
                <a:latin typeface="Lucida Grande"/>
              </a:rPr>
              <a:t>: 10.1109/TVCG.2015.2509990.</a:t>
            </a:r>
            <a:endParaRPr lang="en-GB" sz="100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EC632-23FC-580F-3D64-A9C5EE33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39" y="2246677"/>
            <a:ext cx="9651721" cy="42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4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E26D-37FD-27D7-B9AE-850C6933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A7DAAC-62D8-4224-C626-8659BCE4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13"/>
            <a:ext cx="12192000" cy="53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34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XAI Method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Feature-Based Methods</a:t>
            </a:r>
          </a:p>
          <a:p>
            <a:pPr lvl="1"/>
            <a:r>
              <a:rPr lang="en-US" dirty="0"/>
              <a:t>Which input features drove this decision? (SHAP, LIME)</a:t>
            </a:r>
          </a:p>
          <a:p>
            <a:r>
              <a:rPr lang="en-US" b="1" dirty="0"/>
              <a:t>Rule-Based Methods</a:t>
            </a:r>
          </a:p>
          <a:p>
            <a:pPr lvl="1"/>
            <a:r>
              <a:rPr lang="en-US" dirty="0"/>
              <a:t>Express model logic as IF-THEN rules (Bayesian Rule Lists)</a:t>
            </a:r>
          </a:p>
          <a:p>
            <a:r>
              <a:rPr lang="en-US" b="1" dirty="0"/>
              <a:t>Propagation-Based Methods</a:t>
            </a:r>
          </a:p>
          <a:p>
            <a:pPr lvl="1"/>
            <a:r>
              <a:rPr lang="en-US" dirty="0"/>
              <a:t>Trace information flow through layers (Grad-CAM, LRP, Integrated Gradients)</a:t>
            </a:r>
          </a:p>
          <a:p>
            <a:r>
              <a:rPr lang="en-US" b="1" dirty="0"/>
              <a:t>Case-Based Methods</a:t>
            </a:r>
          </a:p>
          <a:p>
            <a:pPr lvl="1"/>
            <a:r>
              <a:rPr lang="en-US" dirty="0"/>
              <a:t>Find similar past examples and show how the model treated them (CBR)</a:t>
            </a:r>
          </a:p>
          <a:p>
            <a:r>
              <a:rPr lang="en-US" b="1" dirty="0"/>
              <a:t>Counterfactual Methods</a:t>
            </a:r>
          </a:p>
          <a:p>
            <a:pPr lvl="1"/>
            <a:r>
              <a:rPr lang="en-US" dirty="0"/>
              <a:t>What minimal change would flip the decision? (</a:t>
            </a:r>
            <a:r>
              <a:rPr lang="en-US" dirty="0" err="1"/>
              <a:t>DiCE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7945B-FE75-CAE7-64C5-46FA4CCC6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D76B-930E-00F2-CF0A-7F4E32D0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vs. Global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D3BE-2F71-5CE4-9347-3C395F9F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Explaining Individual Predictions vs. Model Behaviour</a:t>
            </a:r>
          </a:p>
          <a:p>
            <a:r>
              <a:rPr lang="en-GB" b="1" dirty="0"/>
              <a:t>Local explanations</a:t>
            </a:r>
            <a:r>
              <a:rPr lang="en-GB" dirty="0"/>
              <a:t>: focus on understanding a specific prediction.</a:t>
            </a:r>
          </a:p>
          <a:p>
            <a:r>
              <a:rPr lang="en-GB" b="1" dirty="0"/>
              <a:t>Global explanations</a:t>
            </a:r>
            <a:r>
              <a:rPr lang="en-GB" dirty="0"/>
              <a:t>: aim to provide insights into the overall model logic and behaviour.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3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9D76E-4616-4B39-D8BC-B7082964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3A31-183A-7A5D-3B71-8600901A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Neural Network 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C247-0F2F-DDD4-8C40-2E6F5D24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351338"/>
          </a:xfrm>
        </p:spPr>
        <p:txBody>
          <a:bodyPr/>
          <a:lstStyle/>
          <a:p>
            <a:r>
              <a:rPr lang="en-GB"/>
              <a:t>Layers: Input, Hidden, Output layers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156422-0405-0CFC-56B3-DF4926B3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158875"/>
            <a:ext cx="42386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5680E1-3D9C-DEC8-2FB4-254142548D2C}"/>
              </a:ext>
            </a:extLst>
          </p:cNvPr>
          <p:cNvSpPr/>
          <p:nvPr/>
        </p:nvSpPr>
        <p:spPr>
          <a:xfrm>
            <a:off x="8216900" y="2066925"/>
            <a:ext cx="1816100" cy="168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D83B0-3A83-8674-F609-87076F1CCCD4}"/>
              </a:ext>
            </a:extLst>
          </p:cNvPr>
          <p:cNvSpPr/>
          <p:nvPr/>
        </p:nvSpPr>
        <p:spPr>
          <a:xfrm>
            <a:off x="9906000" y="4432300"/>
            <a:ext cx="2120900" cy="193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30D81-C6C0-8C8F-53AC-9D1F0AA984C0}"/>
              </a:ext>
            </a:extLst>
          </p:cNvPr>
          <p:cNvSpPr/>
          <p:nvPr/>
        </p:nvSpPr>
        <p:spPr>
          <a:xfrm>
            <a:off x="11785600" y="1550194"/>
            <a:ext cx="393700" cy="322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E03C2-03DF-4A54-C554-33203503D03A}"/>
              </a:ext>
            </a:extLst>
          </p:cNvPr>
          <p:cNvSpPr/>
          <p:nvPr/>
        </p:nvSpPr>
        <p:spPr>
          <a:xfrm>
            <a:off x="11622087" y="2701132"/>
            <a:ext cx="3937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9079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-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Developed by Lundberg &amp; Lee (</a:t>
            </a:r>
            <a:r>
              <a:rPr lang="en-US" dirty="0" err="1"/>
              <a:t>NeurIPS</a:t>
            </a:r>
            <a:r>
              <a:rPr lang="en-US" dirty="0"/>
              <a:t> 2017)</a:t>
            </a:r>
          </a:p>
          <a:p>
            <a:pPr lvl="1"/>
            <a:r>
              <a:rPr lang="en-US" dirty="0"/>
              <a:t>Based on Shapley values from cooperative game theory</a:t>
            </a:r>
          </a:p>
          <a:p>
            <a:pPr lvl="1"/>
            <a:r>
              <a:rPr lang="en-US" dirty="0"/>
              <a:t>Each feature is treated as a player; the model output is the payout to distribute</a:t>
            </a:r>
          </a:p>
          <a:p>
            <a:r>
              <a:rPr lang="en-US" dirty="0"/>
              <a:t>SHAP assigns each feature a contribution score (SHAP value) for each prediction</a:t>
            </a:r>
          </a:p>
          <a:p>
            <a:pPr lvl="1"/>
            <a:r>
              <a:rPr lang="en-US" dirty="0"/>
              <a:t>Positive value: feature pushes prediction above baseline</a:t>
            </a:r>
          </a:p>
          <a:p>
            <a:pPr lvl="1"/>
            <a:r>
              <a:rPr lang="en-US" dirty="0"/>
              <a:t>Negative value: feature pushes prediction below baseline</a:t>
            </a:r>
          </a:p>
          <a:p>
            <a:r>
              <a:rPr lang="en-US" dirty="0"/>
              <a:t>Currently the most widely adopted XAI method in research and industry</a:t>
            </a:r>
          </a:p>
          <a:p>
            <a:pPr lvl="1"/>
            <a:r>
              <a:rPr lang="en-US" dirty="0"/>
              <a:t>Provides both local (per-instance) and global (dataset-level) explanations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– Additive Feature Attribution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Explanations take the form of a linear function of binary variables: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φ₀: base value — the mean model output over the training dataset</a:t>
                </a:r>
              </a:p>
              <a:p>
                <a:r>
                  <a:rPr lang="en-US" dirty="0" err="1"/>
                  <a:t>φi</a:t>
                </a:r>
                <a:r>
                  <a:rPr lang="en-US" dirty="0"/>
                  <a:t>: SHAP value for feature </a:t>
                </a:r>
                <a:r>
                  <a:rPr lang="en-US" dirty="0" err="1"/>
                  <a:t>i</a:t>
                </a:r>
                <a:r>
                  <a:rPr lang="en-US" dirty="0"/>
                  <a:t> — its marginal contribution averaged over all feature orderings</a:t>
                </a:r>
              </a:p>
              <a:p>
                <a:r>
                  <a:rPr lang="en-US" dirty="0"/>
                  <a:t>Sum of all SHAP values equals the difference between the prediction and the base value: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This additive decomposition allows exact attribution to each feature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r="-2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- Formal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SHAP is the unique solution satisfying three axioms:</a:t>
                </a:r>
              </a:p>
              <a:p>
                <a:r>
                  <a:rPr lang="en-US" b="1" dirty="0"/>
                  <a:t>Local Accuracy: The explanation matches the original model output for the explained instance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Missingness: Features absent from an instance contribute zero</a:t>
                </a:r>
              </a:p>
              <a:p>
                <a:r>
                  <a:rPr lang="en-US" b="1" dirty="0"/>
                  <a:t>Consistency: If a feature contributes more in a new model, its assigned value should not decrease</a:t>
                </a:r>
              </a:p>
              <a:p>
                <a:r>
                  <a:rPr lang="en-US" dirty="0"/>
                  <a:t>These three axioms uniquely determine the Shapley values</a:t>
                </a:r>
              </a:p>
              <a:p>
                <a:pPr lvl="1"/>
                <a:r>
                  <a:rPr lang="en-US" dirty="0"/>
                  <a:t>No other attribution method satisfying all three exists - making SHAP the theoretically justified choice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 r="-12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KernelSHAP</a:t>
            </a:r>
          </a:p>
          <a:p>
            <a:pPr lvl="1"/>
            <a:r>
              <a:rPr lang="en-US"/>
              <a:t>Model-agnostic: works with any black-box model</a:t>
            </a:r>
          </a:p>
          <a:p>
            <a:pPr lvl="1"/>
            <a:r>
              <a:rPr lang="en-US"/>
              <a:t>Samples feature coalitions, fits a weighted linear model locally</a:t>
            </a:r>
          </a:p>
          <a:p>
            <a:pPr lvl="1"/>
            <a:r>
              <a:rPr lang="en-US"/>
              <a:t>Slower but applicable universally</a:t>
            </a:r>
          </a:p>
          <a:p>
            <a:r>
              <a:rPr lang="en-US" b="1"/>
              <a:t>TreeSHAP</a:t>
            </a:r>
          </a:p>
          <a:p>
            <a:pPr lvl="1"/>
            <a:r>
              <a:rPr lang="en-US"/>
              <a:t>Optimised for tree-based models (Random Forest, XGBoost, LightGBM)</a:t>
            </a:r>
          </a:p>
          <a:p>
            <a:pPr lvl="1"/>
            <a:r>
              <a:rPr lang="en-US"/>
              <a:t>Exact computation in polynomial time — fast and deterministic</a:t>
            </a:r>
          </a:p>
          <a:p>
            <a:r>
              <a:rPr lang="en-US" b="1"/>
              <a:t>DeepSHAP</a:t>
            </a:r>
          </a:p>
          <a:p>
            <a:pPr lvl="1"/>
            <a:r>
              <a:rPr lang="en-US"/>
              <a:t>Adapted for deep neural networks; combines DeepLIFT with Shapley values</a:t>
            </a:r>
          </a:p>
          <a:p>
            <a:pPr lvl="1"/>
            <a:r>
              <a:rPr lang="en-US"/>
              <a:t>Approximates contributions through the network's layers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– Local Explanation: Waterfall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Explains a single prediction</a:t>
                </a:r>
              </a:p>
              <a:p>
                <a:pPr lvl="1"/>
                <a:r>
                  <a:rPr lang="en-US" dirty="0"/>
                  <a:t>Starts at the base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accumulates each feature's SHAP value</a:t>
                </a:r>
              </a:p>
              <a:p>
                <a:pPr lvl="1"/>
                <a:r>
                  <a:rPr lang="en-US" dirty="0"/>
                  <a:t>Each bar: one feature pushing the prediction up (red) or down (blue)</a:t>
                </a:r>
              </a:p>
              <a:p>
                <a:pPr lvl="1"/>
                <a:r>
                  <a:rPr lang="en-US" dirty="0"/>
                  <a:t>Final bar: the model's actual prediction for this instance</a:t>
                </a:r>
              </a:p>
              <a:p>
                <a:r>
                  <a:rPr lang="en-US" dirty="0"/>
                  <a:t>Example (loan default model):</a:t>
                </a:r>
              </a:p>
              <a:p>
                <a:pPr lvl="1"/>
                <a:r>
                  <a:rPr lang="en-US" dirty="0"/>
                  <a:t>Debt-to-income ratio = 0.82 pushes risk score up (+0.31)</a:t>
                </a:r>
              </a:p>
              <a:p>
                <a:pPr lvl="1"/>
                <a:r>
                  <a:rPr lang="en-US" dirty="0"/>
                  <a:t>Credit history = 12 years pushes risk score down (−0.18)</a:t>
                </a:r>
              </a:p>
              <a:p>
                <a:r>
                  <a:rPr lang="en-US" dirty="0"/>
                  <a:t>Result is interpretable to domain experts and end users alike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A196C-8CDA-B8EB-3530-54077D52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C346FE3-CA78-9B73-D306-825AE3DE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539" y="10971"/>
            <a:ext cx="9560922" cy="68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350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– Global Explanation: Beeswarm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Aggregates SHAP values across all instances in the dataset</a:t>
            </a:r>
          </a:p>
          <a:p>
            <a:r>
              <a:rPr lang="en-US" dirty="0"/>
              <a:t>Each point = one instance; x-position = SHAP value; </a:t>
            </a:r>
            <a:r>
              <a:rPr lang="en-US" dirty="0" err="1"/>
              <a:t>colour</a:t>
            </a:r>
            <a:r>
              <a:rPr lang="en-US" dirty="0"/>
              <a:t> = feature value (high/low)</a:t>
            </a:r>
          </a:p>
          <a:p>
            <a:r>
              <a:rPr lang="en-US" dirty="0"/>
              <a:t>Features ranked top-to-bottom by mean absolute SHAP value</a:t>
            </a:r>
          </a:p>
          <a:p>
            <a:r>
              <a:rPr lang="en-US" dirty="0"/>
              <a:t>What the plot reveals:</a:t>
            </a:r>
          </a:p>
          <a:p>
            <a:pPr lvl="1"/>
            <a:r>
              <a:rPr lang="en-US" dirty="0"/>
              <a:t>Which features matter most overall (ranking)</a:t>
            </a:r>
          </a:p>
          <a:p>
            <a:pPr lvl="1"/>
            <a:r>
              <a:rPr lang="en-US" dirty="0"/>
              <a:t>Direction of influence: positive or negative effect on output</a:t>
            </a:r>
          </a:p>
          <a:p>
            <a:pPr lvl="1"/>
            <a:r>
              <a:rPr lang="en-US" dirty="0"/>
              <a:t>Interaction patterns: e.g. high values of a feature always increase prediction</a:t>
            </a:r>
          </a:p>
          <a:p>
            <a:r>
              <a:rPr lang="en-US" dirty="0"/>
              <a:t>Enables model-level understanding without opening the black box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E39FE-16E3-599A-62DC-BDA41C81E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FE29E429-56CC-5597-3A7F-CC9C04C9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0"/>
            <a:ext cx="1073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260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 vs. LIME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Both explain individual predictions of any model (model-agnostic, local)</a:t>
            </a:r>
          </a:p>
          <a:p>
            <a:r>
              <a:rPr lang="en-US" b="1"/>
              <a:t>Theoretical foundation</a:t>
            </a:r>
          </a:p>
          <a:p>
            <a:pPr lvl="1"/>
            <a:r>
              <a:rPr lang="en-US"/>
              <a:t>SHAP: game-theoretic Shapley values — unique and axiomatically justified</a:t>
            </a:r>
          </a:p>
          <a:p>
            <a:pPr lvl="1"/>
            <a:r>
              <a:rPr lang="en-US"/>
              <a:t>LIME: local linear surrogate — no uniqueness guarantee</a:t>
            </a:r>
          </a:p>
          <a:p>
            <a:r>
              <a:rPr lang="en-US" b="1"/>
              <a:t>Scope of explanations</a:t>
            </a:r>
          </a:p>
          <a:p>
            <a:pPr lvl="1"/>
            <a:r>
              <a:rPr lang="en-US"/>
              <a:t>SHAP: local AND global explanations in one framework</a:t>
            </a:r>
          </a:p>
          <a:p>
            <a:pPr lvl="1"/>
            <a:r>
              <a:rPr lang="en-US"/>
              <a:t>LIME: local only</a:t>
            </a:r>
          </a:p>
          <a:p>
            <a:r>
              <a:rPr lang="en-US" b="1"/>
              <a:t>Stability</a:t>
            </a:r>
          </a:p>
          <a:p>
            <a:pPr lvl="1"/>
            <a:r>
              <a:rPr lang="en-US"/>
              <a:t>SHAP (TreeSHAP): deterministic; KernelSHAP more stable than LIME</a:t>
            </a:r>
          </a:p>
          <a:p>
            <a:pPr lvl="1"/>
            <a:r>
              <a:rPr lang="en-US"/>
              <a:t>LIME: can vary between runs due to random neighbourhood sampling</a:t>
            </a:r>
          </a:p>
          <a:p>
            <a:r>
              <a:rPr lang="en-US"/>
              <a:t>Non-linearity: SHAP captures feature interactions; LIME's linear surrogate cannot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CCE3-503C-AFB2-CFD1-BA0729BE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1DA3AECA-FF88-C928-A4D8-65258CD3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261595-1EB9-5007-73D3-041FB8ED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0580A-EBC7-C369-A125-5E09A5FA46C8}"/>
              </a:ext>
            </a:extLst>
          </p:cNvPr>
          <p:cNvSpPr/>
          <p:nvPr/>
        </p:nvSpPr>
        <p:spPr>
          <a:xfrm>
            <a:off x="2000250" y="2333625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AB38CB-65BE-B60B-7909-66D5FB101252}"/>
              </a:ext>
            </a:extLst>
          </p:cNvPr>
          <p:cNvSpPr/>
          <p:nvPr/>
        </p:nvSpPr>
        <p:spPr>
          <a:xfrm>
            <a:off x="4888606" y="2333625"/>
            <a:ext cx="2979046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C42633-F544-0C31-01A8-5B5090975EF3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C8CDD9-06DC-96C4-8D6F-3E9EEB820729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7E888-FE9A-AF30-8BC4-9290D0CEFDC8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40D3A0-D69F-3580-6208-6FFE5075E82B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E6EFC4-7EBF-5F1C-B460-A4B361C1555C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E051-4B38-B41F-FF83-BB2F547D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7AC0-9679-3B7E-CF26-A33B62D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Neural Network 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EB30-BF5D-C5ED-1F14-800A41D0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351338"/>
          </a:xfrm>
        </p:spPr>
        <p:txBody>
          <a:bodyPr/>
          <a:lstStyle/>
          <a:p>
            <a:r>
              <a:rPr lang="en-GB"/>
              <a:t>Layers: Input, Hidden, Output layers</a:t>
            </a:r>
          </a:p>
          <a:p>
            <a:r>
              <a:rPr lang="en-GB"/>
              <a:t>Neurons: Process and transmit information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3711AA-A4E7-115C-1C80-0ACC9343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158875"/>
            <a:ext cx="42386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7963F6-229C-75BD-D9E8-D15081EC78F2}"/>
              </a:ext>
            </a:extLst>
          </p:cNvPr>
          <p:cNvSpPr/>
          <p:nvPr/>
        </p:nvSpPr>
        <p:spPr>
          <a:xfrm>
            <a:off x="8216900" y="2066925"/>
            <a:ext cx="1816100" cy="87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C7A60-2E5F-C959-4624-5C431182BD76}"/>
              </a:ext>
            </a:extLst>
          </p:cNvPr>
          <p:cNvSpPr/>
          <p:nvPr/>
        </p:nvSpPr>
        <p:spPr>
          <a:xfrm>
            <a:off x="9906000" y="4432300"/>
            <a:ext cx="2120900" cy="193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07D73-56B8-D820-551D-B6E83E870BC7}"/>
              </a:ext>
            </a:extLst>
          </p:cNvPr>
          <p:cNvSpPr/>
          <p:nvPr/>
        </p:nvSpPr>
        <p:spPr>
          <a:xfrm>
            <a:off x="11785600" y="1550194"/>
            <a:ext cx="393700" cy="322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862B7-14C2-2747-0A91-AA5879ABDCCB}"/>
              </a:ext>
            </a:extLst>
          </p:cNvPr>
          <p:cNvSpPr/>
          <p:nvPr/>
        </p:nvSpPr>
        <p:spPr>
          <a:xfrm>
            <a:off x="11622087" y="2701132"/>
            <a:ext cx="3937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98095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3612-BCF4-6177-72EE-82CE8433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38808DFE-7B8C-09B5-BDF7-CF780069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AECB0-2EA9-77B4-2AA2-516685B8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BA7B2-802D-FE5E-3B40-0A121DDC803B}"/>
              </a:ext>
            </a:extLst>
          </p:cNvPr>
          <p:cNvSpPr/>
          <p:nvPr/>
        </p:nvSpPr>
        <p:spPr>
          <a:xfrm>
            <a:off x="4888606" y="2333625"/>
            <a:ext cx="2979046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170AD-3E4A-0621-6E78-8E9B4DD4C33C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D23DA6-FD24-9B90-D556-EA6316978541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B2DFF7-36A6-F2E6-3523-2F21B760A1B0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D4C383-08BF-AFEA-170A-9BCE1CF8AFCB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1F4AB2-DBB3-FE73-EFFA-68CD630A902E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3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01A45-9B6C-3367-1452-93C409F3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36092481-0D55-1300-16F1-D57807C9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5E40AA-4EC1-967F-7AF4-B9505288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14264-6B12-CAD5-CE2C-930C5BF46CF2}"/>
              </a:ext>
            </a:extLst>
          </p:cNvPr>
          <p:cNvSpPr/>
          <p:nvPr/>
        </p:nvSpPr>
        <p:spPr>
          <a:xfrm>
            <a:off x="8431905" y="2390918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C65E7B-A53B-0566-0C10-0EFBABD091C3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843CD-4FBE-0D9D-C1CD-7D6049E8BBF8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68699-5F6E-BF6F-2BEA-D37E2B71F1D1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748F83-E43A-D170-E2B3-4EE7F826C998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10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9549D-79CC-2A50-135C-9B956AAA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F7A80EF7-4A2C-CD08-2F7D-F8024529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5C5C58-307F-8819-A53F-82271A07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4533F3-6D3E-E013-C344-577CC7273476}"/>
              </a:ext>
            </a:extLst>
          </p:cNvPr>
          <p:cNvSpPr/>
          <p:nvPr/>
        </p:nvSpPr>
        <p:spPr>
          <a:xfrm>
            <a:off x="2000250" y="5796685"/>
            <a:ext cx="2324100" cy="56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DBABD-CA86-FE78-5933-5499B3BE3BC7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9B7D1-5940-8C33-9F41-715B2F6C10BD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D52B4E-5F81-E949-F56E-9F4115E3779E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61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E924-E226-0104-7F8B-7BED8256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3CD4AE35-32C0-04B4-DA27-B3DFBB45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48FE4C-AD20-E04F-F3AA-D29DE505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472BA-CD0E-48CC-F4DB-A03965A98C23}"/>
              </a:ext>
            </a:extLst>
          </p:cNvPr>
          <p:cNvSpPr/>
          <p:nvPr/>
        </p:nvSpPr>
        <p:spPr>
          <a:xfrm>
            <a:off x="4922144" y="5821220"/>
            <a:ext cx="2864744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21B7B-51E0-2466-FE6B-635F64BCFD01}"/>
              </a:ext>
            </a:extLst>
          </p:cNvPr>
          <p:cNvSpPr/>
          <p:nvPr/>
        </p:nvSpPr>
        <p:spPr>
          <a:xfrm>
            <a:off x="8384682" y="5819172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C432AC-7B7C-4205-5554-5069172D2FF5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364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E725-1B92-8C4C-D32E-01E3A289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3C70F2C8-4162-A87D-718F-C9FCD30B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5B0AD6-F336-DCF7-27DE-2264717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9529-36B0-9B2F-4759-71F6A3084621}"/>
              </a:ext>
            </a:extLst>
          </p:cNvPr>
          <p:cNvSpPr/>
          <p:nvPr/>
        </p:nvSpPr>
        <p:spPr>
          <a:xfrm>
            <a:off x="8431905" y="5821220"/>
            <a:ext cx="23241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D46E42-8D93-6CA5-2BD1-1034F1886672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6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976C-3C47-47BB-46BC-2BE87D907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  Description automatically generated">
            <a:extLst>
              <a:ext uri="{FF2B5EF4-FFF2-40B4-BE49-F238E27FC236}">
                <a16:creationId xmlns:a16="http://schemas.microsoft.com/office/drawing/2014/main" id="{2AE4316D-C6BD-CB03-6EFD-81A420C3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4" b="10017"/>
          <a:stretch/>
        </p:blipFill>
        <p:spPr>
          <a:xfrm>
            <a:off x="1435994" y="1551130"/>
            <a:ext cx="9320011" cy="47374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060B84-C092-08A2-9859-9D5CEB2E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Important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87FA8F-F3A0-C232-CCE0-23BF4DD8F052}"/>
              </a:ext>
            </a:extLst>
          </p:cNvPr>
          <p:cNvSpPr txBox="1">
            <a:spLocks/>
          </p:cNvSpPr>
          <p:nvPr/>
        </p:nvSpPr>
        <p:spPr>
          <a:xfrm>
            <a:off x="737022" y="6212128"/>
            <a:ext cx="1216005" cy="304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[Homann]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16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58BA3-CD14-CC65-9730-0CA352AA1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60F5-E9FE-6777-A23E-154D80D8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XAI for Responsible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881C6-18E5-B663-555A-F6F14360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XAI is crucial for ensuring that AI is developed and used responsibly.</a:t>
            </a:r>
          </a:p>
          <a:p>
            <a:r>
              <a:rPr lang="en-GB"/>
              <a:t>It promotes transparency, fairness, accountability, and ethical considerations in AI.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0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Developments – EU AI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EU AI Act entered into force in August 2024 — the world’s first comprehensive AI law</a:t>
            </a:r>
          </a:p>
          <a:p>
            <a:pPr lvl="1"/>
            <a:r>
              <a:rPr lang="en-US"/>
              <a:t>Full compliance required by August 2026</a:t>
            </a:r>
          </a:p>
          <a:p>
            <a:r>
              <a:rPr lang="en-US"/>
              <a:t>For high-risk AI systems (hiring, credit, insurance, education, law enforcement):</a:t>
            </a:r>
          </a:p>
          <a:p>
            <a:pPr lvl="1"/>
            <a:r>
              <a:rPr lang="en-US"/>
              <a:t>Article 13: Systems must be transparent enough for deployers to interpret output correctly</a:t>
            </a:r>
          </a:p>
          <a:p>
            <a:pPr lvl="1"/>
            <a:r>
              <a:rPr lang="en-US"/>
              <a:t>Article 86: Individuals have a right to explanation of decisions affecting them</a:t>
            </a:r>
          </a:p>
          <a:p>
            <a:r>
              <a:rPr lang="en-US"/>
              <a:t>XAI methods like SHAP and LIME are now explicitly named as implementation strategies in regulatory guidance</a:t>
            </a:r>
          </a:p>
          <a:p>
            <a:r>
              <a:rPr lang="en-US"/>
              <a:t>The Act makes XAI a legal requirement, not just a best practice</a:t>
            </a:r>
          </a:p>
          <a:p>
            <a:r>
              <a:rPr lang="en-US"/>
              <a:t>Challenge: the Act defines explainability abstractly — no specific metric is mandated yet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Developments – Faithfulness of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A growing concern: do post-hoc explanations actually reflect what the model is doing?</a:t>
            </a:r>
          </a:p>
          <a:p>
            <a:r>
              <a:rPr lang="en-US"/>
              <a:t>Adebayo et al. (2018) — “Sanity Checks for Saliency Maps”:</a:t>
            </a:r>
          </a:p>
          <a:p>
            <a:pPr lvl="1"/>
            <a:r>
              <a:rPr lang="en-US"/>
              <a:t>Many saliency methods produce similar-looking maps even for randomly initialised networks</a:t>
            </a:r>
          </a:p>
          <a:p>
            <a:pPr lvl="1"/>
            <a:r>
              <a:rPr lang="en-US"/>
              <a:t>Suggests some explanations reflect data structure, not the model’s learned function</a:t>
            </a:r>
          </a:p>
          <a:p>
            <a:r>
              <a:rPr lang="en-US"/>
              <a:t>A user trusting an explanation can be misled even when the explanation looks convincing</a:t>
            </a:r>
          </a:p>
          <a:p>
            <a:r>
              <a:rPr lang="en-US"/>
              <a:t>Open questions:</a:t>
            </a:r>
          </a:p>
          <a:p>
            <a:pPr lvl="1"/>
            <a:r>
              <a:rPr lang="en-US"/>
              <a:t>Fidelity: does the explanation match the model’s actual reasoning?</a:t>
            </a:r>
          </a:p>
          <a:p>
            <a:pPr lvl="1"/>
            <a:r>
              <a:rPr lang="en-US"/>
              <a:t>Stability: does the same input always yield the same explanation?</a:t>
            </a:r>
          </a:p>
          <a:p>
            <a:pPr lvl="1"/>
            <a:r>
              <a:rPr lang="en-US"/>
              <a:t>Completeness: does the explanation capture all relevant factors?</a:t>
            </a:r>
          </a:p>
          <a:p>
            <a:r>
              <a:rPr lang="en-US"/>
              <a:t>Evaluation of XAI methods is now an active research area in itself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Developments – Mechanistic Interpretability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new paradigm: instead of post-hoc explanations, reverse-engineer what the network computes</a:t>
            </a:r>
          </a:p>
          <a:p>
            <a:r>
              <a:rPr lang="en-US" dirty="0"/>
              <a:t>Key findings (Anthropic, 2022–2024):</a:t>
            </a:r>
          </a:p>
          <a:p>
            <a:pPr lvl="1"/>
            <a:r>
              <a:rPr lang="en-US" dirty="0"/>
              <a:t>Superposition: a single neuron encodes many concepts simultaneously</a:t>
            </a:r>
          </a:p>
          <a:p>
            <a:pPr lvl="1"/>
            <a:r>
              <a:rPr lang="en-US" dirty="0"/>
              <a:t>Networks represent far more features than they have neurons, using sparse, near-orthogonal directions</a:t>
            </a:r>
          </a:p>
          <a:p>
            <a:pPr lvl="1"/>
            <a:r>
              <a:rPr lang="en-US" dirty="0"/>
              <a:t>Sparse autoencoders (dictionary learning) can decompose activations into interpretable features</a:t>
            </a:r>
          </a:p>
          <a:p>
            <a:pPr lvl="1"/>
            <a:r>
              <a:rPr lang="en-US" dirty="0"/>
              <a:t>Circuits: small subgraphs of neurons and attention heads implement specific algorithms</a:t>
            </a:r>
          </a:p>
          <a:p>
            <a:pPr lvl="2"/>
            <a:r>
              <a:rPr lang="en-US" dirty="0"/>
              <a:t>Example: the induction head circuit implements in-context pattern matching in transformers</a:t>
            </a:r>
          </a:p>
          <a:p>
            <a:r>
              <a:rPr lang="en-US" dirty="0"/>
              <a:t>Qualitatively different from SHAP/LIME: aims for faithful, causal understanding of model internals</a:t>
            </a:r>
          </a:p>
          <a:p>
            <a:r>
              <a:rPr lang="en-US" dirty="0"/>
              <a:t>Currently limited to smaller models; scaling remains an open challenge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3919</Words>
  <Application>Microsoft Office PowerPoint</Application>
  <PresentationFormat>Breitbild</PresentationFormat>
  <Paragraphs>481</Paragraphs>
  <Slides>105</Slides>
  <Notes>105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105</vt:i4>
      </vt:variant>
    </vt:vector>
  </HeadingPairs>
  <TitlesOfParts>
    <vt:vector size="111" baseType="lpstr">
      <vt:lpstr>Aptos</vt:lpstr>
      <vt:lpstr>Aptos Display</vt:lpstr>
      <vt:lpstr>Arial</vt:lpstr>
      <vt:lpstr>Cambria Math</vt:lpstr>
      <vt:lpstr>Lucida Grande</vt:lpstr>
      <vt:lpstr>Office Theme</vt:lpstr>
      <vt:lpstr> XAI </vt:lpstr>
      <vt:lpstr>Machine Learning</vt:lpstr>
      <vt:lpstr>Machine Learning</vt:lpstr>
      <vt:lpstr>Machine Learning</vt:lpstr>
      <vt:lpstr>Machine Learning</vt:lpstr>
      <vt:lpstr>Types of Machine Learning</vt:lpstr>
      <vt:lpstr>Deep Learning</vt:lpstr>
      <vt:lpstr>Neural Network Architecture</vt:lpstr>
      <vt:lpstr>Neural Network Architecture</vt:lpstr>
      <vt:lpstr>Neural Network Architecture</vt:lpstr>
      <vt:lpstr>Neural Network Architecture</vt:lpstr>
      <vt:lpstr>Various Deep Learning Techniques</vt:lpstr>
      <vt:lpstr>Various Deep Learning Techniques</vt:lpstr>
      <vt:lpstr>Various Deep Learning Techniques</vt:lpstr>
      <vt:lpstr>Various Deep Learning Techniques</vt:lpstr>
      <vt:lpstr>Training Deep Learning Models</vt:lpstr>
      <vt:lpstr>Why We Need Explainable AI</vt:lpstr>
      <vt:lpstr>Learning Performance vs. Explainability</vt:lpstr>
      <vt:lpstr>Overview</vt:lpstr>
      <vt:lpstr>Definitions</vt:lpstr>
      <vt:lpstr>Definitions</vt:lpstr>
      <vt:lpstr>What is XAI</vt:lpstr>
      <vt:lpstr>Stakeholders / Who needs XAI?</vt:lpstr>
      <vt:lpstr>Important Questions</vt:lpstr>
      <vt:lpstr>Important Questions</vt:lpstr>
      <vt:lpstr>Important Questions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 – Visual Analytics for Machine Learning</vt:lpstr>
      <vt:lpstr>Overview</vt:lpstr>
      <vt:lpstr>Techniques Before Model Building</vt:lpstr>
      <vt:lpstr>Improving Data Quality - Instance-Level</vt:lpstr>
      <vt:lpstr>Improving Data Quality - Instance-Level</vt:lpstr>
      <vt:lpstr>PowerPoint-Präsentation</vt:lpstr>
      <vt:lpstr>Improving Data Quality - Label-Level</vt:lpstr>
      <vt:lpstr>Improving Data Quality - Label-Level</vt:lpstr>
      <vt:lpstr>PowerPoint-Präsentation</vt:lpstr>
      <vt:lpstr>Improving Feature Quality</vt:lpstr>
      <vt:lpstr>Improving Feature Quality</vt:lpstr>
      <vt:lpstr>PowerPoint-Präsentation</vt:lpstr>
      <vt:lpstr>Overview – Visual Analytics for Machine Learning</vt:lpstr>
      <vt:lpstr>Techniques During Model Building</vt:lpstr>
      <vt:lpstr>Model Understanding - Parameter Effects</vt:lpstr>
      <vt:lpstr>Model Understanding - Parameter Effects</vt:lpstr>
      <vt:lpstr>PowerPoint-Präsentation</vt:lpstr>
      <vt:lpstr>Model Understanding - Model Behaviours</vt:lpstr>
      <vt:lpstr>Model Understanding - Model Behaviours</vt:lpstr>
      <vt:lpstr>PowerPoint-Präsentation</vt:lpstr>
      <vt:lpstr>Model Diagnosis</vt:lpstr>
      <vt:lpstr>Model Diagnosis</vt:lpstr>
      <vt:lpstr>PowerPoint-Präsentation</vt:lpstr>
      <vt:lpstr>PowerPoint-Präsentation</vt:lpstr>
      <vt:lpstr>Model Steering</vt:lpstr>
      <vt:lpstr>Model Steering</vt:lpstr>
      <vt:lpstr>PowerPoint-Präsentation</vt:lpstr>
      <vt:lpstr>Overview – Visual Analytics for Machine Learning</vt:lpstr>
      <vt:lpstr>Techniques After Model Building</vt:lpstr>
      <vt:lpstr>Understanding Static Data Analysis Results</vt:lpstr>
      <vt:lpstr>Understanding Static Data Analysis Results</vt:lpstr>
      <vt:lpstr>PowerPoint-Präsentation</vt:lpstr>
      <vt:lpstr>Understanding Dynamic Data Analysis Results</vt:lpstr>
      <vt:lpstr>Understanding Dynamic Data Analysis Results </vt:lpstr>
      <vt:lpstr>PowerPoint-Präsentation</vt:lpstr>
      <vt:lpstr>Understanding Dynamic Data Analysis Results</vt:lpstr>
      <vt:lpstr>Understanding Dynamic Data Analysis Results</vt:lpstr>
      <vt:lpstr>PowerPoint-Präsentation</vt:lpstr>
      <vt:lpstr>XAI Method Families</vt:lpstr>
      <vt:lpstr>Local vs. Global Explanations</vt:lpstr>
      <vt:lpstr>SHAP - What is it?</vt:lpstr>
      <vt:lpstr>SHAP – Additive Feature Attribution</vt:lpstr>
      <vt:lpstr>SHAP - Formal Properties</vt:lpstr>
      <vt:lpstr>SHAP Variants</vt:lpstr>
      <vt:lpstr>SHAP – Local Explanation: Waterfall Plot</vt:lpstr>
      <vt:lpstr>PowerPoint-Präsentation</vt:lpstr>
      <vt:lpstr>SHAP – Global Explanation: Beeswarm Plot</vt:lpstr>
      <vt:lpstr>PowerPoint-Präsentation</vt:lpstr>
      <vt:lpstr>SHAP vs. LIME</vt:lpstr>
      <vt:lpstr>Important Questions</vt:lpstr>
      <vt:lpstr>Important Questions</vt:lpstr>
      <vt:lpstr>Important Questions</vt:lpstr>
      <vt:lpstr>Important Questions</vt:lpstr>
      <vt:lpstr>Important Questions</vt:lpstr>
      <vt:lpstr>Important Questions</vt:lpstr>
      <vt:lpstr>Important Questions</vt:lpstr>
      <vt:lpstr>XAI for Responsible AI</vt:lpstr>
      <vt:lpstr>Recent Developments – EU AI Act</vt:lpstr>
      <vt:lpstr>Recent Developments – Faithfulness of Explanations</vt:lpstr>
      <vt:lpstr>Recent Developments – Mechanistic Interpretability</vt:lpstr>
      <vt:lpstr>Recent Developments – LLMs and XAI</vt:lpstr>
      <vt:lpstr>Future Development - Challenges</vt:lpstr>
      <vt:lpstr>Future Development - Opportunities</vt:lpstr>
      <vt:lpstr>PowerPoint-Präsentation</vt:lpstr>
      <vt:lpstr>Sources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2026-05-28T11:05:24Z</dcterms:created>
  <dcterms:modified xsi:type="dcterms:W3CDTF">2026-05-28T11:05:46Z</dcterms:modified>
</cp:coreProperties>
</file>